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69" r:id="rId3"/>
    <p:sldId id="280" r:id="rId4"/>
    <p:sldId id="290" r:id="rId5"/>
    <p:sldId id="257" r:id="rId6"/>
    <p:sldId id="258" r:id="rId7"/>
    <p:sldId id="259" r:id="rId8"/>
    <p:sldId id="268" r:id="rId9"/>
    <p:sldId id="260" r:id="rId10"/>
    <p:sldId id="261" r:id="rId11"/>
    <p:sldId id="279" r:id="rId12"/>
    <p:sldId id="288" r:id="rId13"/>
    <p:sldId id="289" r:id="rId14"/>
    <p:sldId id="293" r:id="rId15"/>
    <p:sldId id="265" r:id="rId16"/>
    <p:sldId id="291" r:id="rId17"/>
    <p:sldId id="283" r:id="rId18"/>
    <p:sldId id="284" r:id="rId19"/>
    <p:sldId id="285" r:id="rId20"/>
    <p:sldId id="266" r:id="rId21"/>
    <p:sldId id="287" r:id="rId22"/>
    <p:sldId id="271" r:id="rId23"/>
    <p:sldId id="294" r:id="rId24"/>
    <p:sldId id="277" r:id="rId25"/>
    <p:sldId id="278" r:id="rId26"/>
    <p:sldId id="29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A9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12206" autoAdjust="0"/>
    <p:restoredTop sz="95179" autoAdjust="0"/>
  </p:normalViewPr>
  <p:slideViewPr>
    <p:cSldViewPr snapToGrid="0">
      <p:cViewPr varScale="1">
        <p:scale>
          <a:sx n="67" d="100"/>
          <a:sy n="67" d="100"/>
        </p:scale>
        <p:origin x="144" y="6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4656"/>
    </p:cViewPr>
  </p:sorterViewPr>
  <p:notesViewPr>
    <p:cSldViewPr snapToGrid="0">
      <p:cViewPr>
        <p:scale>
          <a:sx n="100" d="100"/>
          <a:sy n="100" d="100"/>
        </p:scale>
        <p:origin x="954"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9E4768-AB4A-497C-9815-AC4DD98891A9}" type="datetimeFigureOut">
              <a:rPr lang="en-US" smtClean="0"/>
              <a:t>9/21/2015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7A66D2-5E8D-44AD-BAB5-43929B2C97B2}" type="slidenum">
              <a:rPr lang="en-US" smtClean="0"/>
              <a:t>‹#›</a:t>
            </a:fld>
            <a:endParaRPr lang="en-US"/>
          </a:p>
        </p:txBody>
      </p:sp>
    </p:spTree>
    <p:extLst>
      <p:ext uri="{BB962C8B-B14F-4D97-AF65-F5344CB8AC3E}">
        <p14:creationId xmlns:p14="http://schemas.microsoft.com/office/powerpoint/2010/main" val="11118288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7A66D2-5E8D-44AD-BAB5-43929B2C97B2}" type="slidenum">
              <a:rPr lang="en-US" smtClean="0"/>
              <a:t>1</a:t>
            </a:fld>
            <a:endParaRPr lang="en-US"/>
          </a:p>
        </p:txBody>
      </p:sp>
    </p:spTree>
    <p:extLst>
      <p:ext uri="{BB962C8B-B14F-4D97-AF65-F5344CB8AC3E}">
        <p14:creationId xmlns:p14="http://schemas.microsoft.com/office/powerpoint/2010/main" val="353205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D97A66D2-5E8D-44AD-BAB5-43929B2C97B2}" type="slidenum">
              <a:rPr lang="en-US" smtClean="0"/>
              <a:t>10</a:t>
            </a:fld>
            <a:endParaRPr lang="en-US"/>
          </a:p>
        </p:txBody>
      </p:sp>
    </p:spTree>
    <p:extLst>
      <p:ext uri="{BB962C8B-B14F-4D97-AF65-F5344CB8AC3E}">
        <p14:creationId xmlns:p14="http://schemas.microsoft.com/office/powerpoint/2010/main" val="2986748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smtClean="0"/>
              <a:t>From Kong</a:t>
            </a:r>
            <a:r>
              <a:rPr lang="fi-FI" dirty="0" smtClean="0"/>
              <a:t>, open source API management </a:t>
            </a:r>
            <a:r>
              <a:rPr lang="fi-FI" dirty="0" smtClean="0"/>
              <a:t>tool</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97A66D2-5E8D-44AD-BAB5-43929B2C97B2}" type="slidenum">
              <a:rPr lang="en-US" smtClean="0"/>
              <a:t>11</a:t>
            </a:fld>
            <a:endParaRPr lang="en-US" dirty="0"/>
          </a:p>
        </p:txBody>
      </p:sp>
    </p:spTree>
    <p:extLst>
      <p:ext uri="{BB962C8B-B14F-4D97-AF65-F5344CB8AC3E}">
        <p14:creationId xmlns:p14="http://schemas.microsoft.com/office/powerpoint/2010/main" val="20349768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smtClean="0"/>
              <a:t>API Umbrella as foundation, added value for end-users, human-centered approach</a:t>
            </a:r>
          </a:p>
          <a:p>
            <a:r>
              <a:rPr lang="fi-FI" dirty="0" smtClean="0"/>
              <a:t>”API Umbrella on steroids”</a:t>
            </a:r>
          </a:p>
          <a:p>
            <a:r>
              <a:rPr lang="en-US" dirty="0"/>
              <a:t>Managers have simplified workflow for common tasks, such as key management, rate limiting and viewing API usage analytics. </a:t>
            </a:r>
          </a:p>
          <a:p>
            <a:endParaRPr lang="en-US" dirty="0" smtClean="0"/>
          </a:p>
        </p:txBody>
      </p:sp>
      <p:sp>
        <p:nvSpPr>
          <p:cNvPr id="4" name="Slide Number Placeholder 3"/>
          <p:cNvSpPr>
            <a:spLocks noGrp="1"/>
          </p:cNvSpPr>
          <p:nvPr>
            <p:ph type="sldNum" sz="quarter" idx="10"/>
          </p:nvPr>
        </p:nvSpPr>
        <p:spPr/>
        <p:txBody>
          <a:bodyPr/>
          <a:lstStyle/>
          <a:p>
            <a:pPr lvl="0"/>
            <a:fld id="{C29A9964-0C05-48FE-90BE-CBCBB845B8AF}" type="slidenum">
              <a:rPr lang="en-US" smtClean="0"/>
              <a:t>12</a:t>
            </a:fld>
            <a:endParaRPr lang="en-US"/>
          </a:p>
        </p:txBody>
      </p:sp>
    </p:spTree>
    <p:extLst>
      <p:ext uri="{BB962C8B-B14F-4D97-AF65-F5344CB8AC3E}">
        <p14:creationId xmlns:p14="http://schemas.microsoft.com/office/powerpoint/2010/main" val="1837497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For developers </a:t>
            </a:r>
            <a:r>
              <a:rPr lang="en-US" dirty="0" err="1"/>
              <a:t>APInf</a:t>
            </a:r>
            <a:r>
              <a:rPr lang="en-US" dirty="0"/>
              <a:t> provides simple key management, key usage analytics and API discovery along with API documentation. </a:t>
            </a:r>
          </a:p>
          <a:p>
            <a:r>
              <a:rPr lang="en-US" dirty="0" smtClean="0"/>
              <a:t>More </a:t>
            </a:r>
            <a:r>
              <a:rPr lang="en-US" dirty="0"/>
              <a:t>insight into </a:t>
            </a:r>
            <a:r>
              <a:rPr lang="en-US" dirty="0" smtClean="0"/>
              <a:t>app </a:t>
            </a:r>
            <a:r>
              <a:rPr lang="en-US" dirty="0"/>
              <a:t>usage</a:t>
            </a:r>
          </a:p>
          <a:p>
            <a:endParaRPr lang="fi-FI" dirty="0"/>
          </a:p>
          <a:p>
            <a:endParaRPr lang="en-US" dirty="0"/>
          </a:p>
        </p:txBody>
      </p:sp>
      <p:sp>
        <p:nvSpPr>
          <p:cNvPr id="4" name="Slide Number Placeholder 3"/>
          <p:cNvSpPr>
            <a:spLocks noGrp="1"/>
          </p:cNvSpPr>
          <p:nvPr>
            <p:ph type="sldNum" sz="quarter" idx="10"/>
          </p:nvPr>
        </p:nvSpPr>
        <p:spPr/>
        <p:txBody>
          <a:bodyPr/>
          <a:lstStyle/>
          <a:p>
            <a:pPr lvl="0"/>
            <a:fld id="{C29A9964-0C05-48FE-90BE-CBCBB845B8AF}" type="slidenum">
              <a:rPr lang="en-US" smtClean="0"/>
              <a:t>13</a:t>
            </a:fld>
            <a:endParaRPr lang="en-US"/>
          </a:p>
        </p:txBody>
      </p:sp>
    </p:spTree>
    <p:extLst>
      <p:ext uri="{BB962C8B-B14F-4D97-AF65-F5344CB8AC3E}">
        <p14:creationId xmlns:p14="http://schemas.microsoft.com/office/powerpoint/2010/main" val="12062853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smtClean="0"/>
              <a:t>State of the art open source technologies</a:t>
            </a:r>
            <a:endParaRPr lang="fi-FI" dirty="0" smtClean="0"/>
          </a:p>
          <a:p>
            <a:endParaRPr lang="fi-FI" dirty="0"/>
          </a:p>
        </p:txBody>
      </p:sp>
      <p:sp>
        <p:nvSpPr>
          <p:cNvPr id="4" name="Slide Number Placeholder 3"/>
          <p:cNvSpPr>
            <a:spLocks noGrp="1"/>
          </p:cNvSpPr>
          <p:nvPr>
            <p:ph type="sldNum" sz="quarter" idx="10"/>
          </p:nvPr>
        </p:nvSpPr>
        <p:spPr/>
        <p:txBody>
          <a:bodyPr/>
          <a:lstStyle/>
          <a:p>
            <a:fld id="{D97A66D2-5E8D-44AD-BAB5-43929B2C97B2}" type="slidenum">
              <a:rPr lang="en-US" smtClean="0"/>
              <a:t>14</a:t>
            </a:fld>
            <a:endParaRPr lang="en-US"/>
          </a:p>
        </p:txBody>
      </p:sp>
    </p:spTree>
    <p:extLst>
      <p:ext uri="{BB962C8B-B14F-4D97-AF65-F5344CB8AC3E}">
        <p14:creationId xmlns:p14="http://schemas.microsoft.com/office/powerpoint/2010/main" val="20278466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Adding a dashboard on top of API Umbrella: gives your s</a:t>
            </a:r>
            <a:r>
              <a:rPr lang="en-US" dirty="0" smtClean="0"/>
              <a:t>ituation awareness of your API.</a:t>
            </a:r>
            <a:endParaRPr lang="en-US" dirty="0" smtClean="0"/>
          </a:p>
          <a:p>
            <a:r>
              <a:rPr lang="fi-FI" dirty="0" smtClean="0"/>
              <a:t>The analytics on the dashboard allow both managers and consumers to view usage statistics by time, location – you can zoom into a particular time. All charts and maps are updated when you interact with them.</a:t>
            </a:r>
            <a:endParaRPr lang="en-US" dirty="0"/>
          </a:p>
          <a:p>
            <a:endParaRPr lang="en-US" dirty="0"/>
          </a:p>
        </p:txBody>
      </p:sp>
      <p:sp>
        <p:nvSpPr>
          <p:cNvPr id="4" name="Slide Number Placeholder 3"/>
          <p:cNvSpPr>
            <a:spLocks noGrp="1"/>
          </p:cNvSpPr>
          <p:nvPr>
            <p:ph type="sldNum" sz="quarter" idx="10"/>
          </p:nvPr>
        </p:nvSpPr>
        <p:spPr/>
        <p:txBody>
          <a:bodyPr/>
          <a:lstStyle/>
          <a:p>
            <a:fld id="{D97A66D2-5E8D-44AD-BAB5-43929B2C97B2}" type="slidenum">
              <a:rPr lang="en-US" smtClean="0"/>
              <a:t>15</a:t>
            </a:fld>
            <a:endParaRPr lang="en-US"/>
          </a:p>
        </p:txBody>
      </p:sp>
    </p:spTree>
    <p:extLst>
      <p:ext uri="{BB962C8B-B14F-4D97-AF65-F5344CB8AC3E}">
        <p14:creationId xmlns:p14="http://schemas.microsoft.com/office/powerpoint/2010/main" val="1126699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smtClean="0"/>
              <a:t>API catalogue: discovery and memory: find and bookmark interesting APIs</a:t>
            </a:r>
            <a:endParaRPr lang="en-US" dirty="0"/>
          </a:p>
        </p:txBody>
      </p:sp>
      <p:sp>
        <p:nvSpPr>
          <p:cNvPr id="4" name="Slide Number Placeholder 3"/>
          <p:cNvSpPr>
            <a:spLocks noGrp="1"/>
          </p:cNvSpPr>
          <p:nvPr>
            <p:ph type="sldNum" sz="quarter" idx="10"/>
          </p:nvPr>
        </p:nvSpPr>
        <p:spPr/>
        <p:txBody>
          <a:bodyPr/>
          <a:lstStyle/>
          <a:p>
            <a:fld id="{D97A66D2-5E8D-44AD-BAB5-43929B2C97B2}" type="slidenum">
              <a:rPr lang="en-US" smtClean="0"/>
              <a:t>16</a:t>
            </a:fld>
            <a:endParaRPr lang="en-US"/>
          </a:p>
        </p:txBody>
      </p:sp>
    </p:spTree>
    <p:extLst>
      <p:ext uri="{BB962C8B-B14F-4D97-AF65-F5344CB8AC3E}">
        <p14:creationId xmlns:p14="http://schemas.microsoft.com/office/powerpoint/2010/main" val="32962731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smtClean="0"/>
              <a:t>Simplicity: you can </a:t>
            </a:r>
            <a:r>
              <a:rPr lang="fi-FI" dirty="0"/>
              <a:t>import yaml, json configuration </a:t>
            </a:r>
            <a:r>
              <a:rPr lang="fi-FI" dirty="0" smtClean="0"/>
              <a:t>files by dragging and dropping</a:t>
            </a:r>
          </a:p>
          <a:p>
            <a:r>
              <a:rPr lang="fi-FI" dirty="0" smtClean="0"/>
              <a:t>(yaml and json strive for simplicity, standard and common formats)</a:t>
            </a:r>
            <a:endParaRPr lang="en-US" dirty="0"/>
          </a:p>
        </p:txBody>
      </p:sp>
      <p:sp>
        <p:nvSpPr>
          <p:cNvPr id="4" name="Slide Number Placeholder 3"/>
          <p:cNvSpPr>
            <a:spLocks noGrp="1"/>
          </p:cNvSpPr>
          <p:nvPr>
            <p:ph type="sldNum" sz="quarter" idx="10"/>
          </p:nvPr>
        </p:nvSpPr>
        <p:spPr/>
        <p:txBody>
          <a:bodyPr/>
          <a:lstStyle/>
          <a:p>
            <a:fld id="{D97A66D2-5E8D-44AD-BAB5-43929B2C97B2}" type="slidenum">
              <a:rPr lang="en-US" smtClean="0"/>
              <a:t>17</a:t>
            </a:fld>
            <a:endParaRPr lang="en-US"/>
          </a:p>
        </p:txBody>
      </p:sp>
    </p:spTree>
    <p:extLst>
      <p:ext uri="{BB962C8B-B14F-4D97-AF65-F5344CB8AC3E}">
        <p14:creationId xmlns:p14="http://schemas.microsoft.com/office/powerpoint/2010/main" val="20230405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smtClean="0"/>
              <a:t>Or you can add an API endpoint through a configuration form.</a:t>
            </a:r>
          </a:p>
          <a:p>
            <a:r>
              <a:rPr lang="fi-FI" dirty="0" smtClean="0"/>
              <a:t>Optional fields have been hidden for simplicity.</a:t>
            </a:r>
            <a:endParaRPr lang="en-US" dirty="0"/>
          </a:p>
        </p:txBody>
      </p:sp>
      <p:sp>
        <p:nvSpPr>
          <p:cNvPr id="4" name="Slide Number Placeholder 3"/>
          <p:cNvSpPr>
            <a:spLocks noGrp="1"/>
          </p:cNvSpPr>
          <p:nvPr>
            <p:ph type="sldNum" sz="quarter" idx="10"/>
          </p:nvPr>
        </p:nvSpPr>
        <p:spPr/>
        <p:txBody>
          <a:bodyPr/>
          <a:lstStyle/>
          <a:p>
            <a:fld id="{D97A66D2-5E8D-44AD-BAB5-43929B2C97B2}" type="slidenum">
              <a:rPr lang="en-US" smtClean="0"/>
              <a:t>18</a:t>
            </a:fld>
            <a:endParaRPr lang="en-US"/>
          </a:p>
        </p:txBody>
      </p:sp>
    </p:spTree>
    <p:extLst>
      <p:ext uri="{BB962C8B-B14F-4D97-AF65-F5344CB8AC3E}">
        <p14:creationId xmlns:p14="http://schemas.microsoft.com/office/powerpoint/2010/main" val="35500155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smtClean="0"/>
              <a:t>For API managers, we offer a view of their managed APIs. Overview + possibility to view and edit</a:t>
            </a:r>
            <a:endParaRPr lang="en-US" dirty="0"/>
          </a:p>
        </p:txBody>
      </p:sp>
      <p:sp>
        <p:nvSpPr>
          <p:cNvPr id="4" name="Slide Number Placeholder 3"/>
          <p:cNvSpPr>
            <a:spLocks noGrp="1"/>
          </p:cNvSpPr>
          <p:nvPr>
            <p:ph type="sldNum" sz="quarter" idx="10"/>
          </p:nvPr>
        </p:nvSpPr>
        <p:spPr/>
        <p:txBody>
          <a:bodyPr/>
          <a:lstStyle/>
          <a:p>
            <a:fld id="{D97A66D2-5E8D-44AD-BAB5-43929B2C97B2}" type="slidenum">
              <a:rPr lang="en-US" smtClean="0"/>
              <a:t>19</a:t>
            </a:fld>
            <a:endParaRPr lang="en-US"/>
          </a:p>
        </p:txBody>
      </p:sp>
    </p:spTree>
    <p:extLst>
      <p:ext uri="{BB962C8B-B14F-4D97-AF65-F5344CB8AC3E}">
        <p14:creationId xmlns:p14="http://schemas.microsoft.com/office/powerpoint/2010/main" val="771234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smtClean="0"/>
              <a:t>Open data and APIs</a:t>
            </a:r>
          </a:p>
          <a:p>
            <a:endParaRPr lang="fi-FI" dirty="0"/>
          </a:p>
          <a:p>
            <a:r>
              <a:rPr lang="en-US" dirty="0" smtClean="0"/>
              <a:t>19</a:t>
            </a:r>
            <a:r>
              <a:rPr lang="en-US" baseline="30000" dirty="0" smtClean="0"/>
              <a:t>th</a:t>
            </a:r>
            <a:r>
              <a:rPr lang="en-US" dirty="0" smtClean="0"/>
              <a:t> century: all </a:t>
            </a:r>
            <a:r>
              <a:rPr lang="en-US" dirty="0"/>
              <a:t>about </a:t>
            </a:r>
            <a:r>
              <a:rPr lang="en-US" dirty="0" smtClean="0"/>
              <a:t>mining (gold</a:t>
            </a:r>
            <a:r>
              <a:rPr lang="en-US" dirty="0"/>
              <a:t>, </a:t>
            </a:r>
            <a:r>
              <a:rPr lang="en-US" dirty="0" smtClean="0"/>
              <a:t>iron, other metals) </a:t>
            </a:r>
          </a:p>
          <a:p>
            <a:r>
              <a:rPr lang="en-US" dirty="0" smtClean="0"/>
              <a:t>20</a:t>
            </a:r>
            <a:r>
              <a:rPr lang="en-US" baseline="30000" dirty="0" smtClean="0"/>
              <a:t>th</a:t>
            </a:r>
            <a:r>
              <a:rPr lang="en-US" dirty="0" smtClean="0"/>
              <a:t> century: </a:t>
            </a:r>
            <a:r>
              <a:rPr lang="en-US" dirty="0" smtClean="0"/>
              <a:t>all </a:t>
            </a:r>
            <a:r>
              <a:rPr lang="en-US" dirty="0"/>
              <a:t>about </a:t>
            </a:r>
            <a:r>
              <a:rPr lang="en-US" dirty="0" smtClean="0"/>
              <a:t>drilling </a:t>
            </a:r>
            <a:r>
              <a:rPr lang="en-US" dirty="0"/>
              <a:t> </a:t>
            </a:r>
            <a:r>
              <a:rPr lang="en-US" dirty="0" smtClean="0"/>
              <a:t>(oil</a:t>
            </a:r>
            <a:r>
              <a:rPr lang="en-US" dirty="0"/>
              <a:t>, natural </a:t>
            </a:r>
            <a:r>
              <a:rPr lang="en-US" dirty="0" smtClean="0"/>
              <a:t>gas)</a:t>
            </a:r>
          </a:p>
          <a:p>
            <a:r>
              <a:rPr lang="en-US" dirty="0" smtClean="0"/>
              <a:t>21</a:t>
            </a:r>
            <a:r>
              <a:rPr lang="en-US" baseline="30000" dirty="0" smtClean="0"/>
              <a:t>st</a:t>
            </a:r>
            <a:r>
              <a:rPr lang="en-US" dirty="0" smtClean="0"/>
              <a:t> century: </a:t>
            </a:r>
            <a:r>
              <a:rPr lang="en-US" dirty="0" smtClean="0"/>
              <a:t>mining of </a:t>
            </a:r>
            <a:r>
              <a:rPr lang="en-US" dirty="0"/>
              <a:t>a different </a:t>
            </a:r>
            <a:r>
              <a:rPr lang="en-US" dirty="0" smtClean="0"/>
              <a:t>kind: </a:t>
            </a:r>
            <a:r>
              <a:rPr lang="en-US" dirty="0"/>
              <a:t>data. </a:t>
            </a:r>
            <a:endParaRPr lang="en-US" dirty="0" smtClean="0"/>
          </a:p>
          <a:p>
            <a:endParaRPr lang="fi-FI" dirty="0" smtClean="0"/>
          </a:p>
          <a:p>
            <a:r>
              <a:rPr lang="fi-FI" dirty="0" smtClean="0"/>
              <a:t>Big </a:t>
            </a:r>
            <a:r>
              <a:rPr lang="fi-FI" dirty="0" smtClean="0"/>
              <a:t>data, smart data, small data, open data, my data, IoT</a:t>
            </a:r>
          </a:p>
          <a:p>
            <a:endParaRPr lang="fi-FI" dirty="0"/>
          </a:p>
          <a:p>
            <a:endParaRPr lang="fi-FI" dirty="0" smtClean="0"/>
          </a:p>
          <a:p>
            <a:endParaRPr lang="fi-FI" dirty="0"/>
          </a:p>
        </p:txBody>
      </p:sp>
      <p:sp>
        <p:nvSpPr>
          <p:cNvPr id="4" name="Slide Number Placeholder 3"/>
          <p:cNvSpPr>
            <a:spLocks noGrp="1"/>
          </p:cNvSpPr>
          <p:nvPr>
            <p:ph type="sldNum" sz="quarter" idx="10"/>
          </p:nvPr>
        </p:nvSpPr>
        <p:spPr/>
        <p:txBody>
          <a:bodyPr/>
          <a:lstStyle/>
          <a:p>
            <a:fld id="{D97A66D2-5E8D-44AD-BAB5-43929B2C97B2}" type="slidenum">
              <a:rPr lang="en-US" smtClean="0"/>
              <a:t>2</a:t>
            </a:fld>
            <a:endParaRPr lang="en-US"/>
          </a:p>
        </p:txBody>
      </p:sp>
    </p:spTree>
    <p:extLst>
      <p:ext uri="{BB962C8B-B14F-4D97-AF65-F5344CB8AC3E}">
        <p14:creationId xmlns:p14="http://schemas.microsoft.com/office/powerpoint/2010/main" val="12430971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smtClean="0"/>
              <a:t>View API backend</a:t>
            </a:r>
          </a:p>
          <a:p>
            <a:pPr marL="171450" indent="-171450">
              <a:buFont typeface="Arial" panose="020B0604020202020204" pitchFamily="34" charset="0"/>
              <a:buChar char="•"/>
            </a:pPr>
            <a:r>
              <a:rPr lang="fi-FI" dirty="0" smtClean="0"/>
              <a:t>See at a glance</a:t>
            </a:r>
          </a:p>
          <a:p>
            <a:pPr marL="171450" indent="-171450">
              <a:buFont typeface="Arial" panose="020B0604020202020204" pitchFamily="34" charset="0"/>
              <a:buChar char="•"/>
            </a:pPr>
            <a:r>
              <a:rPr lang="fi-FI" dirty="0" smtClean="0"/>
              <a:t>Check api status</a:t>
            </a:r>
          </a:p>
          <a:p>
            <a:pPr marL="171450" indent="-171450">
              <a:buFont typeface="Arial" panose="020B0604020202020204" pitchFamily="34" charset="0"/>
              <a:buChar char="•"/>
            </a:pPr>
            <a:r>
              <a:rPr lang="fi-FI" dirty="0" smtClean="0"/>
              <a:t>export API configurations</a:t>
            </a:r>
            <a:endParaRPr lang="en-US" dirty="0"/>
          </a:p>
        </p:txBody>
      </p:sp>
      <p:sp>
        <p:nvSpPr>
          <p:cNvPr id="4" name="Slide Number Placeholder 3"/>
          <p:cNvSpPr>
            <a:spLocks noGrp="1"/>
          </p:cNvSpPr>
          <p:nvPr>
            <p:ph type="sldNum" sz="quarter" idx="10"/>
          </p:nvPr>
        </p:nvSpPr>
        <p:spPr/>
        <p:txBody>
          <a:bodyPr/>
          <a:lstStyle/>
          <a:p>
            <a:fld id="{D97A66D2-5E8D-44AD-BAB5-43929B2C97B2}" type="slidenum">
              <a:rPr lang="en-US" smtClean="0"/>
              <a:t>20</a:t>
            </a:fld>
            <a:endParaRPr lang="en-US"/>
          </a:p>
        </p:txBody>
      </p:sp>
    </p:spTree>
    <p:extLst>
      <p:ext uri="{BB962C8B-B14F-4D97-AF65-F5344CB8AC3E}">
        <p14:creationId xmlns:p14="http://schemas.microsoft.com/office/powerpoint/2010/main" val="11681404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smtClean="0"/>
              <a:t>Swagger viewer</a:t>
            </a:r>
          </a:p>
          <a:p>
            <a:pPr marL="171450" indent="-171450">
              <a:buFont typeface="Arial" panose="020B0604020202020204" pitchFamily="34" charset="0"/>
              <a:buChar char="•"/>
            </a:pPr>
            <a:r>
              <a:rPr lang="fi-FI" dirty="0" smtClean="0"/>
              <a:t>Understanding the api</a:t>
            </a:r>
          </a:p>
          <a:p>
            <a:pPr marL="171450" indent="-171450">
              <a:buFont typeface="Arial" panose="020B0604020202020204" pitchFamily="34" charset="0"/>
              <a:buChar char="•"/>
            </a:pPr>
            <a:r>
              <a:rPr lang="fi-FI" dirty="0" smtClean="0"/>
              <a:t>Testing the api</a:t>
            </a:r>
          </a:p>
          <a:p>
            <a:r>
              <a:rPr lang="fi-FI" dirty="0"/>
              <a:t>S</a:t>
            </a:r>
            <a:r>
              <a:rPr lang="fi-FI" dirty="0" smtClean="0"/>
              <a:t>wagger editor </a:t>
            </a:r>
          </a:p>
          <a:p>
            <a:pPr marL="171450" indent="-171450">
              <a:buFont typeface="Arial" panose="020B0604020202020204" pitchFamily="34" charset="0"/>
              <a:buChar char="•"/>
            </a:pPr>
            <a:r>
              <a:rPr lang="fi-FI" dirty="0" smtClean="0"/>
              <a:t>Creating api documentation</a:t>
            </a:r>
            <a:endParaRPr lang="fi-FI" dirty="0"/>
          </a:p>
          <a:p>
            <a:pPr marL="171450" indent="-171450">
              <a:buFont typeface="Arial" panose="020B0604020202020204" pitchFamily="34" charset="0"/>
              <a:buChar char="•"/>
            </a:pPr>
            <a:r>
              <a:rPr lang="fi-FI" dirty="0" smtClean="0"/>
              <a:t>creating SDK’s</a:t>
            </a:r>
          </a:p>
          <a:p>
            <a:pPr marL="171450" indent="-171450">
              <a:buFont typeface="Arial" panose="020B0604020202020204" pitchFamily="34" charset="0"/>
              <a:buChar char="•"/>
            </a:pPr>
            <a:r>
              <a:rPr lang="fi-FI" dirty="0" smtClean="0"/>
              <a:t>Create server scaffold</a:t>
            </a:r>
            <a:endParaRPr lang="en-US" dirty="0"/>
          </a:p>
        </p:txBody>
      </p:sp>
      <p:sp>
        <p:nvSpPr>
          <p:cNvPr id="4" name="Slide Number Placeholder 3"/>
          <p:cNvSpPr>
            <a:spLocks noGrp="1"/>
          </p:cNvSpPr>
          <p:nvPr>
            <p:ph type="sldNum" sz="quarter" idx="10"/>
          </p:nvPr>
        </p:nvSpPr>
        <p:spPr/>
        <p:txBody>
          <a:bodyPr/>
          <a:lstStyle/>
          <a:p>
            <a:fld id="{D97A66D2-5E8D-44AD-BAB5-43929B2C97B2}" type="slidenum">
              <a:rPr lang="en-US" smtClean="0"/>
              <a:t>21</a:t>
            </a:fld>
            <a:endParaRPr lang="en-US"/>
          </a:p>
        </p:txBody>
      </p:sp>
    </p:spTree>
    <p:extLst>
      <p:ext uri="{BB962C8B-B14F-4D97-AF65-F5344CB8AC3E}">
        <p14:creationId xmlns:p14="http://schemas.microsoft.com/office/powerpoint/2010/main" val="34452478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smtClean="0"/>
              <a:t>Core team, responsible for all development of Apinf</a:t>
            </a:r>
          </a:p>
          <a:p>
            <a:endParaRPr lang="fi-FI" dirty="0"/>
          </a:p>
          <a:p>
            <a:r>
              <a:rPr lang="fi-FI" dirty="0" smtClean="0"/>
              <a:t>All </a:t>
            </a:r>
            <a:r>
              <a:rPr lang="fi-FI" dirty="0"/>
              <a:t>open </a:t>
            </a:r>
            <a:r>
              <a:rPr lang="fi-FI" dirty="0" smtClean="0"/>
              <a:t>source. </a:t>
            </a:r>
            <a:r>
              <a:rPr lang="fi-FI" dirty="0"/>
              <a:t>Transparent </a:t>
            </a:r>
            <a:r>
              <a:rPr lang="fi-FI" dirty="0" smtClean="0"/>
              <a:t>processes</a:t>
            </a:r>
            <a:r>
              <a:rPr lang="fi-FI" dirty="0"/>
              <a:t>:</a:t>
            </a:r>
            <a:r>
              <a:rPr lang="fi-FI" dirty="0" smtClean="0"/>
              <a:t> </a:t>
            </a:r>
            <a:r>
              <a:rPr lang="fi-FI" dirty="0" smtClean="0"/>
              <a:t>you can even view our backlog, scrum board and </a:t>
            </a:r>
            <a:r>
              <a:rPr lang="fi-FI" dirty="0" smtClean="0"/>
              <a:t>scrum meeting minutes online</a:t>
            </a:r>
          </a:p>
          <a:p>
            <a:endParaRPr lang="fi-FI" dirty="0"/>
          </a:p>
        </p:txBody>
      </p:sp>
      <p:sp>
        <p:nvSpPr>
          <p:cNvPr id="4" name="Slide Number Placeholder 3"/>
          <p:cNvSpPr>
            <a:spLocks noGrp="1"/>
          </p:cNvSpPr>
          <p:nvPr>
            <p:ph type="sldNum" sz="quarter" idx="10"/>
          </p:nvPr>
        </p:nvSpPr>
        <p:spPr/>
        <p:txBody>
          <a:bodyPr/>
          <a:lstStyle/>
          <a:p>
            <a:fld id="{D97A66D2-5E8D-44AD-BAB5-43929B2C97B2}" type="slidenum">
              <a:rPr lang="en-US" smtClean="0"/>
              <a:t>22</a:t>
            </a:fld>
            <a:endParaRPr lang="en-US"/>
          </a:p>
        </p:txBody>
      </p:sp>
    </p:spTree>
    <p:extLst>
      <p:ext uri="{BB962C8B-B14F-4D97-AF65-F5344CB8AC3E}">
        <p14:creationId xmlns:p14="http://schemas.microsoft.com/office/powerpoint/2010/main" val="12719842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smtClean="0"/>
              <a:t>Roadmap: Selected features from Apinf backlog</a:t>
            </a:r>
            <a:endParaRPr lang="en-US" dirty="0"/>
          </a:p>
        </p:txBody>
      </p:sp>
      <p:sp>
        <p:nvSpPr>
          <p:cNvPr id="4" name="Slide Number Placeholder 3"/>
          <p:cNvSpPr>
            <a:spLocks noGrp="1"/>
          </p:cNvSpPr>
          <p:nvPr>
            <p:ph type="sldNum" sz="quarter" idx="10"/>
          </p:nvPr>
        </p:nvSpPr>
        <p:spPr/>
        <p:txBody>
          <a:bodyPr/>
          <a:lstStyle/>
          <a:p>
            <a:fld id="{D97A66D2-5E8D-44AD-BAB5-43929B2C97B2}" type="slidenum">
              <a:rPr lang="en-US" smtClean="0"/>
              <a:t>23</a:t>
            </a:fld>
            <a:endParaRPr lang="en-US"/>
          </a:p>
        </p:txBody>
      </p:sp>
    </p:spTree>
    <p:extLst>
      <p:ext uri="{BB962C8B-B14F-4D97-AF65-F5344CB8AC3E}">
        <p14:creationId xmlns:p14="http://schemas.microsoft.com/office/powerpoint/2010/main" val="21763625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fi-FI" b="1" dirty="0" smtClean="0"/>
          </a:p>
          <a:p>
            <a:r>
              <a:rPr lang="fi-FI" b="1" dirty="0" smtClean="0"/>
              <a:t>If you need API management, just get it from Github, install it and let us know how it went. If you think it’s too much hassle, let us know and we will help. Or if you have just one API, just use our proxy at apinf.io, it’s free.</a:t>
            </a:r>
          </a:p>
          <a:p>
            <a:endParaRPr lang="en-US" b="1" dirty="0" smtClean="0"/>
          </a:p>
          <a:p>
            <a:endParaRPr lang="en-US" dirty="0"/>
          </a:p>
        </p:txBody>
      </p:sp>
      <p:sp>
        <p:nvSpPr>
          <p:cNvPr id="4" name="Slide Number Placeholder 3"/>
          <p:cNvSpPr>
            <a:spLocks noGrp="1"/>
          </p:cNvSpPr>
          <p:nvPr>
            <p:ph type="sldNum" sz="quarter" idx="10"/>
          </p:nvPr>
        </p:nvSpPr>
        <p:spPr/>
        <p:txBody>
          <a:bodyPr/>
          <a:lstStyle/>
          <a:p>
            <a:pPr lvl="0"/>
            <a:fld id="{C29A9964-0C05-48FE-90BE-CBCBB845B8AF}" type="slidenum">
              <a:rPr lang="en-US" smtClean="0"/>
              <a:t>24</a:t>
            </a:fld>
            <a:endParaRPr lang="en-US"/>
          </a:p>
        </p:txBody>
      </p:sp>
    </p:spTree>
    <p:extLst>
      <p:ext uri="{BB962C8B-B14F-4D97-AF65-F5344CB8AC3E}">
        <p14:creationId xmlns:p14="http://schemas.microsoft.com/office/powerpoint/2010/main" val="38003371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fi-FI" dirty="0" smtClean="0"/>
              <a:t>Find the beta version from apinf.io</a:t>
            </a:r>
            <a:endParaRPr lang="en-US" dirty="0" smtClean="0"/>
          </a:p>
        </p:txBody>
      </p:sp>
      <p:sp>
        <p:nvSpPr>
          <p:cNvPr id="4" name="Slide Number Placeholder 3"/>
          <p:cNvSpPr>
            <a:spLocks noGrp="1"/>
          </p:cNvSpPr>
          <p:nvPr>
            <p:ph type="sldNum" sz="quarter" idx="10"/>
          </p:nvPr>
        </p:nvSpPr>
        <p:spPr/>
        <p:txBody>
          <a:bodyPr/>
          <a:lstStyle/>
          <a:p>
            <a:pPr lvl="0"/>
            <a:fld id="{C29A9964-0C05-48FE-90BE-CBCBB845B8AF}" type="slidenum">
              <a:rPr lang="en-US" smtClean="0"/>
              <a:t>25</a:t>
            </a:fld>
            <a:endParaRPr lang="en-US"/>
          </a:p>
        </p:txBody>
      </p:sp>
    </p:spTree>
    <p:extLst>
      <p:ext uri="{BB962C8B-B14F-4D97-AF65-F5344CB8AC3E}">
        <p14:creationId xmlns:p14="http://schemas.microsoft.com/office/powerpoint/2010/main" val="3025557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7A66D2-5E8D-44AD-BAB5-43929B2C97B2}" type="slidenum">
              <a:rPr lang="en-US" smtClean="0"/>
              <a:t>26</a:t>
            </a:fld>
            <a:endParaRPr lang="en-US"/>
          </a:p>
        </p:txBody>
      </p:sp>
    </p:spTree>
    <p:extLst>
      <p:ext uri="{BB962C8B-B14F-4D97-AF65-F5344CB8AC3E}">
        <p14:creationId xmlns:p14="http://schemas.microsoft.com/office/powerpoint/2010/main" val="4040593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b="1" dirty="0" smtClean="0"/>
              <a:t>Use data responsibly</a:t>
            </a:r>
          </a:p>
          <a:p>
            <a:endParaRPr lang="fi-FI" b="1" dirty="0" smtClean="0"/>
          </a:p>
          <a:p>
            <a:r>
              <a:rPr lang="fi-FI" dirty="0" smtClean="0"/>
              <a:t>Hydraulic mining in California:</a:t>
            </a:r>
          </a:p>
          <a:p>
            <a:pPr marL="171450" indent="-171450">
              <a:buFont typeface="Arial" panose="020B0604020202020204" pitchFamily="34" charset="0"/>
              <a:buChar char="•"/>
            </a:pPr>
            <a:r>
              <a:rPr lang="fi-FI" dirty="0" smtClean="0"/>
              <a:t>California Gold Rush</a:t>
            </a:r>
          </a:p>
          <a:p>
            <a:pPr marL="171450" indent="-171450">
              <a:buFont typeface="Arial" panose="020B0604020202020204" pitchFamily="34" charset="0"/>
              <a:buChar char="•"/>
            </a:pPr>
            <a:r>
              <a:rPr lang="en-US" dirty="0" smtClean="0"/>
              <a:t>using </a:t>
            </a:r>
            <a:r>
              <a:rPr lang="en-US" dirty="0"/>
              <a:t>pressurized </a:t>
            </a:r>
            <a:r>
              <a:rPr lang="en-US" dirty="0" smtClean="0"/>
              <a:t>water jets (1850s )</a:t>
            </a:r>
          </a:p>
          <a:p>
            <a:pPr marL="171450" indent="-171450">
              <a:buFont typeface="Arial" panose="020B0604020202020204" pitchFamily="34" charset="0"/>
              <a:buChar char="•"/>
            </a:pPr>
            <a:r>
              <a:rPr lang="en-US" dirty="0" smtClean="0"/>
              <a:t>successful </a:t>
            </a:r>
            <a:r>
              <a:rPr lang="en-US" dirty="0"/>
              <a:t>in extracting gold-rich </a:t>
            </a:r>
            <a:r>
              <a:rPr lang="en-US" dirty="0" smtClean="0"/>
              <a:t>minerals</a:t>
            </a:r>
          </a:p>
          <a:p>
            <a:pPr marL="171450" indent="-171450">
              <a:buFont typeface="Arial" panose="020B0604020202020204" pitchFamily="34" charset="0"/>
              <a:buChar char="•"/>
            </a:pPr>
            <a:r>
              <a:rPr lang="en-US" dirty="0" smtClean="0"/>
              <a:t>resulted </a:t>
            </a:r>
            <a:r>
              <a:rPr lang="en-US" dirty="0"/>
              <a:t>in extensive environmental damage, </a:t>
            </a:r>
            <a:r>
              <a:rPr lang="en-US" dirty="0" smtClean="0"/>
              <a:t>e.g. increased </a:t>
            </a:r>
            <a:r>
              <a:rPr lang="en-US" dirty="0"/>
              <a:t>flooding and erosion, </a:t>
            </a:r>
            <a:r>
              <a:rPr lang="en-US" dirty="0" smtClean="0"/>
              <a:t>sediment blocking </a:t>
            </a:r>
            <a:r>
              <a:rPr lang="en-US" dirty="0"/>
              <a:t>waterways and covering over farm fields. </a:t>
            </a:r>
            <a:endParaRPr lang="en-US" dirty="0" smtClean="0"/>
          </a:p>
          <a:p>
            <a:endParaRPr lang="fi-FI" dirty="0"/>
          </a:p>
          <a:p>
            <a:r>
              <a:rPr lang="fi-FI" b="1" dirty="0" smtClean="0"/>
              <a:t>Doing a task at hand in good faith</a:t>
            </a:r>
          </a:p>
          <a:p>
            <a:endParaRPr lang="fi-FI" dirty="0"/>
          </a:p>
        </p:txBody>
      </p:sp>
      <p:sp>
        <p:nvSpPr>
          <p:cNvPr id="4" name="Slide Number Placeholder 3"/>
          <p:cNvSpPr>
            <a:spLocks noGrp="1"/>
          </p:cNvSpPr>
          <p:nvPr>
            <p:ph type="sldNum" sz="quarter" idx="10"/>
          </p:nvPr>
        </p:nvSpPr>
        <p:spPr/>
        <p:txBody>
          <a:bodyPr/>
          <a:lstStyle/>
          <a:p>
            <a:fld id="{D97A66D2-5E8D-44AD-BAB5-43929B2C97B2}" type="slidenum">
              <a:rPr lang="en-US" smtClean="0"/>
              <a:t>3</a:t>
            </a:fld>
            <a:endParaRPr lang="en-US"/>
          </a:p>
        </p:txBody>
      </p:sp>
    </p:spTree>
    <p:extLst>
      <p:ext uri="{BB962C8B-B14F-4D97-AF65-F5344CB8AC3E}">
        <p14:creationId xmlns:p14="http://schemas.microsoft.com/office/powerpoint/2010/main" val="652352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fi-FI" dirty="0" smtClean="0"/>
              <a:t>It’s </a:t>
            </a:r>
            <a:r>
              <a:rPr lang="fi-FI" dirty="0"/>
              <a:t>not enough for the data to just be there, it needs to be accessible, understood, shareable</a:t>
            </a:r>
            <a:r>
              <a:rPr lang="fi-FI" dirty="0" smtClean="0"/>
              <a:t>. </a:t>
            </a:r>
          </a:p>
          <a:p>
            <a:r>
              <a:rPr lang="fi-FI" dirty="0" smtClean="0"/>
              <a:t>APIs </a:t>
            </a:r>
            <a:r>
              <a:rPr lang="fi-FI" dirty="0"/>
              <a:t>are the digital </a:t>
            </a:r>
            <a:r>
              <a:rPr lang="fi-FI" dirty="0" smtClean="0"/>
              <a:t>middlemen = </a:t>
            </a:r>
            <a:r>
              <a:rPr lang="en-US" dirty="0" smtClean="0"/>
              <a:t>provide interaction </a:t>
            </a:r>
            <a:r>
              <a:rPr lang="en-US" dirty="0"/>
              <a:t>between data and applications utilizing the data</a:t>
            </a:r>
          </a:p>
          <a:p>
            <a:r>
              <a:rPr lang="en-US" dirty="0" smtClean="0"/>
              <a:t>APIs </a:t>
            </a:r>
            <a:r>
              <a:rPr lang="en-US" dirty="0"/>
              <a:t>also imply a </a:t>
            </a:r>
            <a:r>
              <a:rPr lang="en-US" b="1" dirty="0"/>
              <a:t>'contract'. </a:t>
            </a:r>
            <a:r>
              <a:rPr lang="en-US" dirty="0" smtClean="0"/>
              <a:t>(API </a:t>
            </a:r>
            <a:r>
              <a:rPr lang="en-US" dirty="0"/>
              <a:t>will change in a predictable manner</a:t>
            </a:r>
            <a:r>
              <a:rPr lang="en-US" dirty="0" smtClean="0"/>
              <a:t>.)</a:t>
            </a:r>
            <a:endParaRPr lang="fi-FI" dirty="0"/>
          </a:p>
          <a:p>
            <a:pPr marL="171450" indent="-171450">
              <a:buFontTx/>
              <a:buChar char="-"/>
            </a:pPr>
            <a:endParaRPr lang="fi-FI" dirty="0" smtClean="0"/>
          </a:p>
          <a:p>
            <a:endParaRPr lang="fi-FI" dirty="0"/>
          </a:p>
        </p:txBody>
      </p:sp>
      <p:sp>
        <p:nvSpPr>
          <p:cNvPr id="4" name="Slide Number Placeholder 3"/>
          <p:cNvSpPr>
            <a:spLocks noGrp="1"/>
          </p:cNvSpPr>
          <p:nvPr>
            <p:ph type="sldNum" sz="quarter" idx="10"/>
          </p:nvPr>
        </p:nvSpPr>
        <p:spPr/>
        <p:txBody>
          <a:bodyPr/>
          <a:lstStyle/>
          <a:p>
            <a:fld id="{D97A66D2-5E8D-44AD-BAB5-43929B2C97B2}" type="slidenum">
              <a:rPr lang="en-US" smtClean="0"/>
              <a:t>4</a:t>
            </a:fld>
            <a:endParaRPr lang="en-US" dirty="0"/>
          </a:p>
        </p:txBody>
      </p:sp>
    </p:spTree>
    <p:extLst>
      <p:ext uri="{BB962C8B-B14F-4D97-AF65-F5344CB8AC3E}">
        <p14:creationId xmlns:p14="http://schemas.microsoft.com/office/powerpoint/2010/main" val="328911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smtClean="0"/>
              <a:t>- Open APIs = public </a:t>
            </a:r>
            <a:r>
              <a:rPr lang="en-US" sz="900" b="1" dirty="0" smtClean="0"/>
              <a:t>APIs, released publicly, </a:t>
            </a:r>
          </a:p>
          <a:p>
            <a:r>
              <a:rPr lang="en-US" sz="900" dirty="0" smtClean="0"/>
              <a:t>available </a:t>
            </a:r>
            <a:r>
              <a:rPr lang="en-US" sz="900" dirty="0"/>
              <a:t>for anyone to register for a key, and start programming against</a:t>
            </a:r>
            <a:r>
              <a:rPr lang="en-US" sz="900" dirty="0" smtClean="0"/>
              <a:t>.</a:t>
            </a:r>
          </a:p>
          <a:p>
            <a:r>
              <a:rPr lang="en-US" sz="900" dirty="0" smtClean="0"/>
              <a:t>Crowdsourcing innovation, larger workforce</a:t>
            </a:r>
            <a:r>
              <a:rPr lang="en-US" sz="900" b="1" dirty="0" smtClean="0"/>
              <a:t/>
            </a:r>
            <a:br>
              <a:rPr lang="en-US" sz="900" b="1" dirty="0" smtClean="0"/>
            </a:br>
            <a:r>
              <a:rPr lang="fi-FI" sz="900" b="1" dirty="0" smtClean="0"/>
              <a:t>-Partner API </a:t>
            </a:r>
            <a:r>
              <a:rPr lang="fi-FI" sz="900" b="1" dirty="0"/>
              <a:t>&gt; </a:t>
            </a:r>
            <a:r>
              <a:rPr lang="fi-FI" sz="900" dirty="0" smtClean="0"/>
              <a:t>allows for cooperation between organizations</a:t>
            </a:r>
            <a:endParaRPr lang="fi-FI" sz="900" dirty="0"/>
          </a:p>
          <a:p>
            <a:r>
              <a:rPr lang="fi-FI" sz="900" b="1" dirty="0" smtClean="0"/>
              <a:t>- Closed, enterprise / intenal API</a:t>
            </a:r>
            <a:r>
              <a:rPr lang="fi-FI" sz="900" dirty="0" smtClean="0"/>
              <a:t>: can provide agility inside the company</a:t>
            </a:r>
            <a:endParaRPr lang="fi-FI" sz="900" dirty="0"/>
          </a:p>
          <a:p>
            <a:r>
              <a:rPr lang="en-US" sz="900" dirty="0" smtClean="0"/>
              <a:t>The </a:t>
            </a:r>
            <a:r>
              <a:rPr lang="en-US" sz="900" dirty="0"/>
              <a:t>API will not be made publicly available and will be tightly </a:t>
            </a:r>
            <a:r>
              <a:rPr lang="en-US" sz="900" dirty="0" smtClean="0"/>
              <a:t>controlled</a:t>
            </a:r>
          </a:p>
          <a:p>
            <a:r>
              <a:rPr lang="en-US" sz="900" dirty="0" smtClean="0"/>
              <a:t>&gt; you </a:t>
            </a:r>
            <a:r>
              <a:rPr lang="en-US" sz="900" dirty="0"/>
              <a:t>can get your feet wet with API deployment, gain </a:t>
            </a:r>
            <a:r>
              <a:rPr lang="en-US" sz="900" dirty="0" smtClean="0"/>
              <a:t>experience</a:t>
            </a:r>
            <a:r>
              <a:rPr lang="en-US" sz="900" dirty="0"/>
              <a:t>, </a:t>
            </a:r>
            <a:r>
              <a:rPr lang="en-US" sz="900" dirty="0" smtClean="0"/>
              <a:t>before opening APIs</a:t>
            </a:r>
            <a:endParaRPr lang="en-US" sz="900" dirty="0"/>
          </a:p>
          <a:p>
            <a:endParaRPr lang="en-US" dirty="0"/>
          </a:p>
        </p:txBody>
      </p:sp>
      <p:sp>
        <p:nvSpPr>
          <p:cNvPr id="4" name="Slide Number Placeholder 3"/>
          <p:cNvSpPr>
            <a:spLocks noGrp="1"/>
          </p:cNvSpPr>
          <p:nvPr>
            <p:ph type="sldNum" sz="quarter" idx="10"/>
          </p:nvPr>
        </p:nvSpPr>
        <p:spPr/>
        <p:txBody>
          <a:bodyPr/>
          <a:lstStyle/>
          <a:p>
            <a:fld id="{D97A66D2-5E8D-44AD-BAB5-43929B2C97B2}" type="slidenum">
              <a:rPr lang="en-US" smtClean="0"/>
              <a:t>5</a:t>
            </a:fld>
            <a:endParaRPr lang="en-US" dirty="0"/>
          </a:p>
        </p:txBody>
      </p:sp>
    </p:spTree>
    <p:extLst>
      <p:ext uri="{BB962C8B-B14F-4D97-AF65-F5344CB8AC3E}">
        <p14:creationId xmlns:p14="http://schemas.microsoft.com/office/powerpoint/2010/main" val="277298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943350"/>
          </a:xfrm>
        </p:spPr>
        <p:txBody>
          <a:bodyPr/>
          <a:lstStyle/>
          <a:p>
            <a:endParaRPr lang="en-US" dirty="0"/>
          </a:p>
        </p:txBody>
      </p:sp>
      <p:sp>
        <p:nvSpPr>
          <p:cNvPr id="4" name="Slide Number Placeholder 3"/>
          <p:cNvSpPr>
            <a:spLocks noGrp="1"/>
          </p:cNvSpPr>
          <p:nvPr>
            <p:ph type="sldNum" sz="quarter" idx="10"/>
          </p:nvPr>
        </p:nvSpPr>
        <p:spPr/>
        <p:txBody>
          <a:bodyPr/>
          <a:lstStyle/>
          <a:p>
            <a:fld id="{D97A66D2-5E8D-44AD-BAB5-43929B2C97B2}" type="slidenum">
              <a:rPr lang="en-US" smtClean="0"/>
              <a:t>6</a:t>
            </a:fld>
            <a:endParaRPr lang="en-US"/>
          </a:p>
        </p:txBody>
      </p:sp>
    </p:spTree>
    <p:extLst>
      <p:ext uri="{BB962C8B-B14F-4D97-AF65-F5344CB8AC3E}">
        <p14:creationId xmlns:p14="http://schemas.microsoft.com/office/powerpoint/2010/main" val="644974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dirty="0" smtClean="0"/>
          </a:p>
        </p:txBody>
      </p:sp>
      <p:sp>
        <p:nvSpPr>
          <p:cNvPr id="4" name="Slide Number Placeholder 3"/>
          <p:cNvSpPr>
            <a:spLocks noGrp="1"/>
          </p:cNvSpPr>
          <p:nvPr>
            <p:ph type="sldNum" sz="quarter" idx="10"/>
          </p:nvPr>
        </p:nvSpPr>
        <p:spPr/>
        <p:txBody>
          <a:bodyPr/>
          <a:lstStyle/>
          <a:p>
            <a:fld id="{D97A66D2-5E8D-44AD-BAB5-43929B2C97B2}" type="slidenum">
              <a:rPr lang="en-US" smtClean="0"/>
              <a:t>7</a:t>
            </a:fld>
            <a:endParaRPr lang="en-US"/>
          </a:p>
        </p:txBody>
      </p:sp>
    </p:spTree>
    <p:extLst>
      <p:ext uri="{BB962C8B-B14F-4D97-AF65-F5344CB8AC3E}">
        <p14:creationId xmlns:p14="http://schemas.microsoft.com/office/powerpoint/2010/main" val="2914811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a:t>3:30:3 </a:t>
            </a:r>
            <a:r>
              <a:rPr lang="fi-FI" dirty="0" smtClean="0"/>
              <a:t>rule by Ori Pekelman: </a:t>
            </a:r>
            <a:endParaRPr lang="fi-FI" dirty="0"/>
          </a:p>
          <a:p>
            <a:r>
              <a:rPr lang="en-US" dirty="0"/>
              <a:t>make sure that any developer doesn’t take more than </a:t>
            </a:r>
            <a:r>
              <a:rPr lang="en-US" b="1" dirty="0"/>
              <a:t>3 seconds to understand what your API </a:t>
            </a:r>
            <a:r>
              <a:rPr lang="en-US" b="1" dirty="0" smtClean="0"/>
              <a:t>does / what is the purpose of your API, </a:t>
            </a:r>
            <a:r>
              <a:rPr lang="en-US" b="1" dirty="0"/>
              <a:t>30 seconds to </a:t>
            </a:r>
            <a:r>
              <a:rPr lang="en-US" b="1" dirty="0" smtClean="0"/>
              <a:t>find/identify </a:t>
            </a:r>
            <a:r>
              <a:rPr lang="en-US" b="1" dirty="0"/>
              <a:t>the correct endpoint and 3 minutes to start consuming </a:t>
            </a:r>
            <a:r>
              <a:rPr lang="en-US" b="1" dirty="0" smtClean="0"/>
              <a:t>it" </a:t>
            </a:r>
            <a:r>
              <a:rPr lang="en-US" dirty="0" smtClean="0"/>
              <a:t/>
            </a:r>
            <a:br>
              <a:rPr lang="en-US" dirty="0" smtClean="0"/>
            </a:br>
            <a:endParaRPr lang="en-US" dirty="0" smtClean="0"/>
          </a:p>
        </p:txBody>
      </p:sp>
      <p:sp>
        <p:nvSpPr>
          <p:cNvPr id="4" name="Slide Number Placeholder 3"/>
          <p:cNvSpPr>
            <a:spLocks noGrp="1"/>
          </p:cNvSpPr>
          <p:nvPr>
            <p:ph type="sldNum" sz="quarter" idx="10"/>
          </p:nvPr>
        </p:nvSpPr>
        <p:spPr/>
        <p:txBody>
          <a:bodyPr/>
          <a:lstStyle/>
          <a:p>
            <a:fld id="{D97A66D2-5E8D-44AD-BAB5-43929B2C97B2}" type="slidenum">
              <a:rPr lang="en-US" smtClean="0"/>
              <a:t>8</a:t>
            </a:fld>
            <a:endParaRPr lang="en-US"/>
          </a:p>
        </p:txBody>
      </p:sp>
    </p:spTree>
    <p:extLst>
      <p:ext uri="{BB962C8B-B14F-4D97-AF65-F5344CB8AC3E}">
        <p14:creationId xmlns:p14="http://schemas.microsoft.com/office/powerpoint/2010/main" val="4106081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smtClean="0"/>
              <a:t/>
            </a:r>
            <a:br>
              <a:rPr lang="en-US" sz="1050" dirty="0" smtClean="0"/>
            </a:br>
            <a:endParaRPr lang="en-US" sz="1050" dirty="0"/>
          </a:p>
        </p:txBody>
      </p:sp>
      <p:sp>
        <p:nvSpPr>
          <p:cNvPr id="4" name="Slide Number Placeholder 3"/>
          <p:cNvSpPr>
            <a:spLocks noGrp="1"/>
          </p:cNvSpPr>
          <p:nvPr>
            <p:ph type="sldNum" sz="quarter" idx="10"/>
          </p:nvPr>
        </p:nvSpPr>
        <p:spPr/>
        <p:txBody>
          <a:bodyPr/>
          <a:lstStyle/>
          <a:p>
            <a:fld id="{D97A66D2-5E8D-44AD-BAB5-43929B2C97B2}" type="slidenum">
              <a:rPr lang="en-US" smtClean="0"/>
              <a:t>9</a:t>
            </a:fld>
            <a:endParaRPr lang="en-US"/>
          </a:p>
        </p:txBody>
      </p:sp>
    </p:spTree>
    <p:extLst>
      <p:ext uri="{BB962C8B-B14F-4D97-AF65-F5344CB8AC3E}">
        <p14:creationId xmlns:p14="http://schemas.microsoft.com/office/powerpoint/2010/main" val="2014783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742A4E3-C35A-4D84-AF4D-4298923E7F3B}" type="datetimeFigureOut">
              <a:rPr lang="en-US" smtClean="0"/>
              <a:t>9/21/2015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A97721-B18A-481F-B31A-08568DAB0C12}" type="slidenum">
              <a:rPr lang="en-US" smtClean="0"/>
              <a:t>‹#›</a:t>
            </a:fld>
            <a:endParaRPr lang="en-US"/>
          </a:p>
        </p:txBody>
      </p:sp>
    </p:spTree>
    <p:extLst>
      <p:ext uri="{BB962C8B-B14F-4D97-AF65-F5344CB8AC3E}">
        <p14:creationId xmlns:p14="http://schemas.microsoft.com/office/powerpoint/2010/main" val="3034667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742A4E3-C35A-4D84-AF4D-4298923E7F3B}" type="datetimeFigureOut">
              <a:rPr lang="en-US" smtClean="0"/>
              <a:t>9/21/2015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A97721-B18A-481F-B31A-08568DAB0C12}" type="slidenum">
              <a:rPr lang="en-US" smtClean="0"/>
              <a:t>‹#›</a:t>
            </a:fld>
            <a:endParaRPr lang="en-US"/>
          </a:p>
        </p:txBody>
      </p:sp>
    </p:spTree>
    <p:extLst>
      <p:ext uri="{BB962C8B-B14F-4D97-AF65-F5344CB8AC3E}">
        <p14:creationId xmlns:p14="http://schemas.microsoft.com/office/powerpoint/2010/main" val="3420590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742A4E3-C35A-4D84-AF4D-4298923E7F3B}" type="datetimeFigureOut">
              <a:rPr lang="en-US" smtClean="0"/>
              <a:t>9/21/2015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A97721-B18A-481F-B31A-08568DAB0C12}" type="slidenum">
              <a:rPr lang="en-US" smtClean="0"/>
              <a:t>‹#›</a:t>
            </a:fld>
            <a:endParaRPr lang="en-US"/>
          </a:p>
        </p:txBody>
      </p:sp>
    </p:spTree>
    <p:extLst>
      <p:ext uri="{BB962C8B-B14F-4D97-AF65-F5344CB8AC3E}">
        <p14:creationId xmlns:p14="http://schemas.microsoft.com/office/powerpoint/2010/main" val="4248183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7"/>
          <p:cNvCxnSpPr/>
          <p:nvPr userDrawn="1"/>
        </p:nvCxnSpPr>
        <p:spPr>
          <a:xfrm flipV="1">
            <a:off x="0" y="993916"/>
            <a:ext cx="12191996" cy="39758"/>
          </a:xfrm>
          <a:prstGeom prst="straightConnector1">
            <a:avLst/>
          </a:prstGeom>
          <a:noFill/>
          <a:ln w="6345" cap="flat">
            <a:solidFill>
              <a:srgbClr val="D9D9D9"/>
            </a:solidFill>
            <a:prstDash val="solid"/>
            <a:miter/>
          </a:ln>
        </p:spPr>
      </p:cxn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742A4E3-C35A-4D84-AF4D-4298923E7F3B}" type="datetimeFigureOut">
              <a:rPr lang="en-US" smtClean="0"/>
              <a:t>9/21/2015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A97721-B18A-481F-B31A-08568DAB0C12}" type="slidenum">
              <a:rPr lang="en-US" smtClean="0"/>
              <a:t>‹#›</a:t>
            </a:fld>
            <a:endParaRPr lang="en-US"/>
          </a:p>
        </p:txBody>
      </p:sp>
      <p:sp>
        <p:nvSpPr>
          <p:cNvPr id="2" name="Title 1"/>
          <p:cNvSpPr>
            <a:spLocks noGrp="1"/>
          </p:cNvSpPr>
          <p:nvPr>
            <p:ph type="title"/>
          </p:nvPr>
        </p:nvSpPr>
        <p:spPr>
          <a:xfrm>
            <a:off x="838200" y="365125"/>
            <a:ext cx="6026426" cy="1325563"/>
          </a:xfrm>
          <a:solidFill>
            <a:schemeClr val="bg1"/>
          </a:solidFill>
        </p:spPr>
        <p:txBody>
          <a:bodyPr>
            <a:normAutofit/>
          </a:bodyPr>
          <a:lstStyle>
            <a:lvl1pPr>
              <a:defRPr sz="3200">
                <a:latin typeface="Arial" panose="020B0604020202020204" pitchFamily="34" charset="0"/>
                <a:cs typeface="Arial" panose="020B0604020202020204" pitchFamily="34" charset="0"/>
              </a:defRPr>
            </a:lvl1pPr>
          </a:lstStyle>
          <a:p>
            <a:r>
              <a:rPr lang="en-US" smtClean="0"/>
              <a:t>Click to edit Master title style</a:t>
            </a:r>
            <a:endParaRPr lang="en-US"/>
          </a:p>
        </p:txBody>
      </p:sp>
    </p:spTree>
    <p:extLst>
      <p:ext uri="{BB962C8B-B14F-4D97-AF65-F5344CB8AC3E}">
        <p14:creationId xmlns:p14="http://schemas.microsoft.com/office/powerpoint/2010/main" val="906185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42A4E3-C35A-4D84-AF4D-4298923E7F3B}" type="datetimeFigureOut">
              <a:rPr lang="en-US" smtClean="0"/>
              <a:t>9/21/2015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A97721-B18A-481F-B31A-08568DAB0C12}" type="slidenum">
              <a:rPr lang="en-US" smtClean="0"/>
              <a:t>‹#›</a:t>
            </a:fld>
            <a:endParaRPr lang="en-US"/>
          </a:p>
        </p:txBody>
      </p:sp>
    </p:spTree>
    <p:extLst>
      <p:ext uri="{BB962C8B-B14F-4D97-AF65-F5344CB8AC3E}">
        <p14:creationId xmlns:p14="http://schemas.microsoft.com/office/powerpoint/2010/main" val="2642290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742A4E3-C35A-4D84-AF4D-4298923E7F3B}" type="datetimeFigureOut">
              <a:rPr lang="en-US" smtClean="0"/>
              <a:t>9/21/2015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A97721-B18A-481F-B31A-08568DAB0C12}" type="slidenum">
              <a:rPr lang="en-US" smtClean="0"/>
              <a:t>‹#›</a:t>
            </a:fld>
            <a:endParaRPr lang="en-US"/>
          </a:p>
        </p:txBody>
      </p:sp>
    </p:spTree>
    <p:extLst>
      <p:ext uri="{BB962C8B-B14F-4D97-AF65-F5344CB8AC3E}">
        <p14:creationId xmlns:p14="http://schemas.microsoft.com/office/powerpoint/2010/main" val="2767017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742A4E3-C35A-4D84-AF4D-4298923E7F3B}" type="datetimeFigureOut">
              <a:rPr lang="en-US" smtClean="0"/>
              <a:t>9/21/2015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AA97721-B18A-481F-B31A-08568DAB0C12}" type="slidenum">
              <a:rPr lang="en-US" smtClean="0"/>
              <a:t>‹#›</a:t>
            </a:fld>
            <a:endParaRPr lang="en-US"/>
          </a:p>
        </p:txBody>
      </p:sp>
    </p:spTree>
    <p:extLst>
      <p:ext uri="{BB962C8B-B14F-4D97-AF65-F5344CB8AC3E}">
        <p14:creationId xmlns:p14="http://schemas.microsoft.com/office/powerpoint/2010/main" val="4007327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742A4E3-C35A-4D84-AF4D-4298923E7F3B}" type="datetimeFigureOut">
              <a:rPr lang="en-US" smtClean="0"/>
              <a:t>9/21/2015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AA97721-B18A-481F-B31A-08568DAB0C12}" type="slidenum">
              <a:rPr lang="en-US" smtClean="0"/>
              <a:t>‹#›</a:t>
            </a:fld>
            <a:endParaRPr lang="en-US"/>
          </a:p>
        </p:txBody>
      </p:sp>
    </p:spTree>
    <p:extLst>
      <p:ext uri="{BB962C8B-B14F-4D97-AF65-F5344CB8AC3E}">
        <p14:creationId xmlns:p14="http://schemas.microsoft.com/office/powerpoint/2010/main" val="3794297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2A4E3-C35A-4D84-AF4D-4298923E7F3B}" type="datetimeFigureOut">
              <a:rPr lang="en-US" smtClean="0"/>
              <a:t>9/21/2015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AA97721-B18A-481F-B31A-08568DAB0C12}" type="slidenum">
              <a:rPr lang="en-US" smtClean="0"/>
              <a:t>‹#›</a:t>
            </a:fld>
            <a:endParaRPr lang="en-US"/>
          </a:p>
        </p:txBody>
      </p:sp>
    </p:spTree>
    <p:extLst>
      <p:ext uri="{BB962C8B-B14F-4D97-AF65-F5344CB8AC3E}">
        <p14:creationId xmlns:p14="http://schemas.microsoft.com/office/powerpoint/2010/main" val="3644778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2A4E3-C35A-4D84-AF4D-4298923E7F3B}" type="datetimeFigureOut">
              <a:rPr lang="en-US" smtClean="0"/>
              <a:t>9/21/2015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A97721-B18A-481F-B31A-08568DAB0C12}" type="slidenum">
              <a:rPr lang="en-US" smtClean="0"/>
              <a:t>‹#›</a:t>
            </a:fld>
            <a:endParaRPr lang="en-US"/>
          </a:p>
        </p:txBody>
      </p:sp>
    </p:spTree>
    <p:extLst>
      <p:ext uri="{BB962C8B-B14F-4D97-AF65-F5344CB8AC3E}">
        <p14:creationId xmlns:p14="http://schemas.microsoft.com/office/powerpoint/2010/main" val="1767076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42A4E3-C35A-4D84-AF4D-4298923E7F3B}" type="datetimeFigureOut">
              <a:rPr lang="en-US" smtClean="0"/>
              <a:t>9/21/2015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A97721-B18A-481F-B31A-08568DAB0C12}" type="slidenum">
              <a:rPr lang="en-US" smtClean="0"/>
              <a:t>‹#›</a:t>
            </a:fld>
            <a:endParaRPr lang="en-US"/>
          </a:p>
        </p:txBody>
      </p:sp>
    </p:spTree>
    <p:extLst>
      <p:ext uri="{BB962C8B-B14F-4D97-AF65-F5344CB8AC3E}">
        <p14:creationId xmlns:p14="http://schemas.microsoft.com/office/powerpoint/2010/main" val="18833781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2A4E3-C35A-4D84-AF4D-4298923E7F3B}" type="datetimeFigureOut">
              <a:rPr lang="en-US" smtClean="0"/>
              <a:t>9/21/2015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A97721-B18A-481F-B31A-08568DAB0C12}" type="slidenum">
              <a:rPr lang="en-US" smtClean="0"/>
              <a:t>‹#›</a:t>
            </a:fld>
            <a:endParaRPr lang="en-US"/>
          </a:p>
        </p:txBody>
      </p:sp>
    </p:spTree>
    <p:extLst>
      <p:ext uri="{BB962C8B-B14F-4D97-AF65-F5344CB8AC3E}">
        <p14:creationId xmlns:p14="http://schemas.microsoft.com/office/powerpoint/2010/main" val="42215120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3A9F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4573592"/>
            <a:ext cx="9144000" cy="1655762"/>
          </a:xfrm>
        </p:spPr>
        <p:txBody>
          <a:bodyPr/>
          <a:lstStyle/>
          <a:p>
            <a:pPr algn="l"/>
            <a:r>
              <a:rPr lang="fi-FI" dirty="0" smtClean="0">
                <a:solidFill>
                  <a:schemeClr val="bg1"/>
                </a:solidFill>
                <a:latin typeface="Montserrat" panose="02000505000000020004" pitchFamily="2" charset="0"/>
              </a:rPr>
              <a:t>BUILDING A BRIDGE BETWEEN</a:t>
            </a:r>
          </a:p>
          <a:p>
            <a:pPr algn="l"/>
            <a:r>
              <a:rPr lang="fi-FI" dirty="0" smtClean="0">
                <a:solidFill>
                  <a:schemeClr val="bg1"/>
                </a:solidFill>
                <a:latin typeface="Montserrat" panose="02000505000000020004" pitchFamily="2" charset="0"/>
              </a:rPr>
              <a:t>API OWNERS AND CONSUMERS</a:t>
            </a:r>
            <a:endParaRPr lang="en-US" dirty="0">
              <a:solidFill>
                <a:schemeClr val="bg1"/>
              </a:solidFill>
              <a:latin typeface="Montserrat" panose="02000505000000020004" pitchFamily="2"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2014542"/>
            <a:ext cx="6650832" cy="2134917"/>
          </a:xfrm>
          <a:prstGeom prst="rect">
            <a:avLst/>
          </a:prstGeom>
        </p:spPr>
      </p:pic>
      <p:sp>
        <p:nvSpPr>
          <p:cNvPr id="5" name="TextBox 4"/>
          <p:cNvSpPr txBox="1"/>
          <p:nvPr/>
        </p:nvSpPr>
        <p:spPr>
          <a:xfrm>
            <a:off x="1524000" y="6286506"/>
            <a:ext cx="9339260" cy="338554"/>
          </a:xfrm>
          <a:prstGeom prst="rect">
            <a:avLst/>
          </a:prstGeom>
          <a:noFill/>
        </p:spPr>
        <p:txBody>
          <a:bodyPr wrap="square" rtlCol="0">
            <a:spAutoFit/>
          </a:bodyPr>
          <a:lstStyle/>
          <a:p>
            <a:r>
              <a:rPr lang="fi-FI" sz="1600" dirty="0" smtClean="0">
                <a:solidFill>
                  <a:schemeClr val="bg1"/>
                </a:solidFill>
                <a:latin typeface="Montserrat" panose="02000505000000020004" pitchFamily="2" charset="0"/>
              </a:rPr>
              <a:t>Taija Björklund	22.9.2015				MindTrek 2015</a:t>
            </a:r>
            <a:endParaRPr lang="en-US" sz="1600" dirty="0">
              <a:solidFill>
                <a:schemeClr val="bg1"/>
              </a:solidFill>
              <a:latin typeface="Montserrat" panose="02000505000000020004" pitchFamily="2" charset="0"/>
            </a:endParaRPr>
          </a:p>
        </p:txBody>
      </p:sp>
    </p:spTree>
    <p:extLst>
      <p:ext uri="{BB962C8B-B14F-4D97-AF65-F5344CB8AC3E}">
        <p14:creationId xmlns:p14="http://schemas.microsoft.com/office/powerpoint/2010/main" val="16029820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i-FI" sz="2400" dirty="0" smtClean="0"/>
              <a:t>API </a:t>
            </a:r>
            <a:r>
              <a:rPr lang="fi-FI" sz="2400" dirty="0" smtClean="0">
                <a:solidFill>
                  <a:srgbClr val="FFC000"/>
                </a:solidFill>
              </a:rPr>
              <a:t>PROXY</a:t>
            </a:r>
            <a:r>
              <a:rPr lang="fi-FI" sz="2400" dirty="0" smtClean="0"/>
              <a:t> MODEL</a:t>
            </a:r>
            <a:endParaRPr lang="en-US" sz="2400" dirty="0"/>
          </a:p>
        </p:txBody>
      </p:sp>
      <p:sp>
        <p:nvSpPr>
          <p:cNvPr id="4" name="Rounded Rectangle 3"/>
          <p:cNvSpPr/>
          <p:nvPr/>
        </p:nvSpPr>
        <p:spPr>
          <a:xfrm>
            <a:off x="1600200" y="3247468"/>
            <a:ext cx="2191871" cy="1038781"/>
          </a:xfrm>
          <a:prstGeom prst="round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2800" dirty="0" smtClean="0">
                <a:latin typeface="Montserrat" panose="02000505000000020004" pitchFamily="2" charset="0"/>
              </a:rPr>
              <a:t>APP</a:t>
            </a:r>
            <a:endParaRPr lang="en-US" sz="2800" dirty="0">
              <a:latin typeface="Montserrat" panose="02000505000000020004" pitchFamily="2" charset="0"/>
            </a:endParaRPr>
          </a:p>
        </p:txBody>
      </p:sp>
      <p:sp>
        <p:nvSpPr>
          <p:cNvPr id="5" name="Rounded Rectangle 4"/>
          <p:cNvSpPr/>
          <p:nvPr/>
        </p:nvSpPr>
        <p:spPr>
          <a:xfrm>
            <a:off x="7933764" y="3247469"/>
            <a:ext cx="1882589" cy="1038780"/>
          </a:xfrm>
          <a:prstGeom prst="roundRect">
            <a:avLst/>
          </a:prstGeom>
          <a:solidFill>
            <a:srgbClr val="03A9F4"/>
          </a:solidFill>
          <a:ln>
            <a:solidFill>
              <a:srgbClr val="03A9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2800" dirty="0" smtClean="0">
                <a:latin typeface="Montserrat" panose="02000505000000020004" pitchFamily="2" charset="0"/>
              </a:rPr>
              <a:t>API</a:t>
            </a:r>
            <a:endParaRPr lang="en-US" sz="2800" dirty="0">
              <a:latin typeface="Montserrat" panose="02000505000000020004" pitchFamily="2" charset="0"/>
            </a:endParaRPr>
          </a:p>
        </p:txBody>
      </p:sp>
      <p:sp>
        <p:nvSpPr>
          <p:cNvPr id="6" name="Rounded Rectangle 5"/>
          <p:cNvSpPr/>
          <p:nvPr/>
        </p:nvSpPr>
        <p:spPr>
          <a:xfrm>
            <a:off x="5293660" y="1990165"/>
            <a:ext cx="1129554" cy="3536577"/>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2000" dirty="0" smtClean="0">
                <a:latin typeface="Montserrat" panose="02000505000000020004" pitchFamily="2" charset="0"/>
              </a:rPr>
              <a:t>Proxy</a:t>
            </a:r>
            <a:endParaRPr lang="en-US" sz="2000" dirty="0">
              <a:latin typeface="Montserrat" panose="02000505000000020004" pitchFamily="2" charset="0"/>
            </a:endParaRPr>
          </a:p>
        </p:txBody>
      </p:sp>
      <p:cxnSp>
        <p:nvCxnSpPr>
          <p:cNvPr id="10" name="Straight Arrow Connector 9"/>
          <p:cNvCxnSpPr/>
          <p:nvPr/>
        </p:nvCxnSpPr>
        <p:spPr>
          <a:xfrm>
            <a:off x="3953435" y="3556751"/>
            <a:ext cx="1169894" cy="0"/>
          </a:xfrm>
          <a:prstGeom prst="straightConnector1">
            <a:avLst/>
          </a:prstGeom>
          <a:ln w="254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562165" y="3543304"/>
            <a:ext cx="1169894" cy="0"/>
          </a:xfrm>
          <a:prstGeom prst="straightConnector1">
            <a:avLst/>
          </a:prstGeom>
          <a:ln w="25400">
            <a:solidFill>
              <a:srgbClr val="03A9F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564969" y="3922204"/>
            <a:ext cx="1169894" cy="0"/>
          </a:xfrm>
          <a:prstGeom prst="straightConnector1">
            <a:avLst/>
          </a:prstGeom>
          <a:ln w="25400">
            <a:solidFill>
              <a:srgbClr val="03A9F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3953435" y="3922204"/>
            <a:ext cx="1169894" cy="0"/>
          </a:xfrm>
          <a:prstGeom prst="straightConnector1">
            <a:avLst/>
          </a:prstGeom>
          <a:ln w="254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621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682110" y="301106"/>
            <a:ext cx="7559407" cy="6218396"/>
          </a:xfrm>
          <a:prstGeom prst="rect">
            <a:avLst/>
          </a:prstGeom>
        </p:spPr>
      </p:pic>
      <p:sp>
        <p:nvSpPr>
          <p:cNvPr id="6" name="Rectangle 5"/>
          <p:cNvSpPr/>
          <p:nvPr/>
        </p:nvSpPr>
        <p:spPr>
          <a:xfrm>
            <a:off x="9886958" y="6373297"/>
            <a:ext cx="2195512" cy="246221"/>
          </a:xfrm>
          <a:prstGeom prst="rect">
            <a:avLst/>
          </a:prstGeom>
        </p:spPr>
        <p:txBody>
          <a:bodyPr wrap="square">
            <a:spAutoFit/>
          </a:bodyPr>
          <a:lstStyle/>
          <a:p>
            <a:r>
              <a:rPr lang="en-US" sz="1000" dirty="0" smtClean="0">
                <a:latin typeface="Montserrat" panose="02000505000000020004" pitchFamily="2" charset="0"/>
              </a:rPr>
              <a:t>Source: https</a:t>
            </a:r>
            <a:r>
              <a:rPr lang="en-US" sz="1000" dirty="0">
                <a:latin typeface="Montserrat" panose="02000505000000020004" pitchFamily="2" charset="0"/>
              </a:rPr>
              <a:t>://getkong.org/</a:t>
            </a:r>
          </a:p>
        </p:txBody>
      </p:sp>
    </p:spTree>
    <p:extLst>
      <p:ext uri="{BB962C8B-B14F-4D97-AF65-F5344CB8AC3E}">
        <p14:creationId xmlns:p14="http://schemas.microsoft.com/office/powerpoint/2010/main" val="502240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noGrp="1"/>
          </p:cNvSpPr>
          <p:nvPr>
            <p:ph type="title"/>
          </p:nvPr>
        </p:nvSpPr>
        <p:spPr>
          <a:xfrm>
            <a:off x="838203" y="365129"/>
            <a:ext cx="10515600" cy="1325559"/>
          </a:xfrm>
        </p:spPr>
        <p:txBody>
          <a:bodyPr>
            <a:normAutofit/>
          </a:bodyPr>
          <a:lstStyle/>
          <a:p>
            <a:pPr lvl="0"/>
            <a:r>
              <a:rPr lang="fi-FI" sz="2400" dirty="0" smtClean="0">
                <a:latin typeface="Montserrat" panose="02000505000000020004" pitchFamily="2" charset="0"/>
              </a:rPr>
              <a:t> BENEFITS </a:t>
            </a:r>
            <a:r>
              <a:rPr lang="fi-FI" sz="2400" dirty="0" smtClean="0">
                <a:latin typeface="Montserrat" panose="02000505000000020004" pitchFamily="2" charset="0"/>
              </a:rPr>
              <a:t>FOR THE </a:t>
            </a:r>
            <a:r>
              <a:rPr lang="fi-FI" sz="2400" dirty="0" smtClean="0">
                <a:solidFill>
                  <a:srgbClr val="FFC500"/>
                </a:solidFill>
                <a:latin typeface="Montserrat" panose="02000505000000020004" pitchFamily="2" charset="0"/>
              </a:rPr>
              <a:t>API OWNER </a:t>
            </a:r>
            <a:r>
              <a:rPr lang="fi-FI" sz="2400" dirty="0" smtClean="0">
                <a:solidFill>
                  <a:schemeClr val="tx1"/>
                </a:solidFill>
                <a:latin typeface="Montserrat" panose="02000505000000020004" pitchFamily="2" charset="0"/>
              </a:rPr>
              <a:t>AND MANAGER</a:t>
            </a:r>
            <a:endParaRPr lang="en-US" sz="2400" dirty="0">
              <a:solidFill>
                <a:schemeClr val="tx1"/>
              </a:solidFill>
              <a:latin typeface="Montserrat" panose="02000505000000020004" pitchFamily="2" charset="0"/>
            </a:endParaRPr>
          </a:p>
        </p:txBody>
      </p:sp>
      <p:sp>
        <p:nvSpPr>
          <p:cNvPr id="18" name="Content Placeholder 2"/>
          <p:cNvSpPr txBox="1">
            <a:spLocks noGrp="1"/>
          </p:cNvSpPr>
          <p:nvPr>
            <p:ph idx="1"/>
          </p:nvPr>
        </p:nvSpPr>
        <p:spPr>
          <a:xfrm>
            <a:off x="4140323" y="2281846"/>
            <a:ext cx="3119435" cy="404829"/>
          </a:xfrm>
        </p:spPr>
        <p:txBody>
          <a:bodyPr>
            <a:normAutofit/>
          </a:bodyPr>
          <a:lstStyle/>
          <a:p>
            <a:pPr marL="0" lvl="0" indent="0">
              <a:lnSpc>
                <a:spcPct val="100000"/>
              </a:lnSpc>
              <a:buNone/>
            </a:pPr>
            <a:r>
              <a:rPr lang="fi-FI" sz="1800" dirty="0">
                <a:latin typeface="Karla" pitchFamily="2" charset="0"/>
                <a:ea typeface="Karla" pitchFamily="2" charset="0"/>
              </a:rPr>
              <a:t>API user </a:t>
            </a:r>
            <a:r>
              <a:rPr lang="fi-FI" sz="1800" dirty="0" smtClean="0">
                <a:latin typeface="Karla" pitchFamily="2" charset="0"/>
                <a:ea typeface="Karla" pitchFamily="2" charset="0"/>
              </a:rPr>
              <a:t>authentication</a:t>
            </a:r>
            <a:endParaRPr lang="fi-FI" sz="1800" dirty="0">
              <a:latin typeface="Karla" pitchFamily="2" charset="0"/>
              <a:ea typeface="Karla" pitchFamily="2" charset="0"/>
            </a:endParaRPr>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0143" y="1811861"/>
            <a:ext cx="457200" cy="457200"/>
          </a:xfrm>
          <a:prstGeom prst="rect">
            <a:avLst/>
          </a:prstGeom>
        </p:spPr>
      </p:pic>
      <p:sp>
        <p:nvSpPr>
          <p:cNvPr id="19" name="Rectangle 18"/>
          <p:cNvSpPr/>
          <p:nvPr/>
        </p:nvSpPr>
        <p:spPr>
          <a:xfrm>
            <a:off x="4140323" y="3611035"/>
            <a:ext cx="2609851" cy="646331"/>
          </a:xfrm>
          <a:prstGeom prst="rect">
            <a:avLst/>
          </a:prstGeom>
        </p:spPr>
        <p:txBody>
          <a:bodyPr wrap="square">
            <a:spAutoFit/>
          </a:bodyPr>
          <a:lstStyle/>
          <a:p>
            <a:pPr lvl="0" algn="ctr"/>
            <a:r>
              <a:rPr lang="fi-FI" dirty="0" smtClean="0">
                <a:latin typeface="Karla" pitchFamily="2" charset="0"/>
                <a:ea typeface="Karla" pitchFamily="2" charset="0"/>
              </a:rPr>
              <a:t>Visual insight into </a:t>
            </a:r>
            <a:br>
              <a:rPr lang="fi-FI" dirty="0" smtClean="0">
                <a:latin typeface="Karla" pitchFamily="2" charset="0"/>
                <a:ea typeface="Karla" pitchFamily="2" charset="0"/>
              </a:rPr>
            </a:br>
            <a:r>
              <a:rPr lang="fi-FI" dirty="0" smtClean="0">
                <a:latin typeface="Karla" pitchFamily="2" charset="0"/>
                <a:ea typeface="Karla" pitchFamily="2" charset="0"/>
              </a:rPr>
              <a:t>API </a:t>
            </a:r>
            <a:r>
              <a:rPr lang="fi-FI" dirty="0">
                <a:latin typeface="Karla" pitchFamily="2" charset="0"/>
                <a:ea typeface="Karla" pitchFamily="2" charset="0"/>
              </a:rPr>
              <a:t>usage (</a:t>
            </a:r>
            <a:r>
              <a:rPr lang="fi-FI" dirty="0" smtClean="0">
                <a:latin typeface="Karla" pitchFamily="2" charset="0"/>
                <a:ea typeface="Karla" pitchFamily="2" charset="0"/>
              </a:rPr>
              <a:t>patterns)</a:t>
            </a:r>
            <a:endParaRPr lang="en-US" dirty="0">
              <a:latin typeface="Karla" pitchFamily="2" charset="0"/>
              <a:ea typeface="Karla" pitchFamily="2" charset="0"/>
            </a:endParaRPr>
          </a:p>
        </p:txBody>
      </p:sp>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8719" y="3093152"/>
            <a:ext cx="457200" cy="457200"/>
          </a:xfrm>
          <a:prstGeom prst="rect">
            <a:avLst/>
          </a:prstGeom>
        </p:spPr>
      </p:pic>
      <p:grpSp>
        <p:nvGrpSpPr>
          <p:cNvPr id="56" name="Group 55"/>
          <p:cNvGrpSpPr/>
          <p:nvPr/>
        </p:nvGrpSpPr>
        <p:grpSpPr>
          <a:xfrm>
            <a:off x="7646244" y="3093152"/>
            <a:ext cx="2403184" cy="826532"/>
            <a:chOff x="7060446" y="3093152"/>
            <a:chExt cx="2403184" cy="826532"/>
          </a:xfrm>
        </p:grpSpPr>
        <p:sp>
          <p:nvSpPr>
            <p:cNvPr id="21" name="Rectangle 20"/>
            <p:cNvSpPr/>
            <p:nvPr/>
          </p:nvSpPr>
          <p:spPr>
            <a:xfrm>
              <a:off x="7060446" y="3550352"/>
              <a:ext cx="2403184" cy="369332"/>
            </a:xfrm>
            <a:prstGeom prst="rect">
              <a:avLst/>
            </a:prstGeom>
          </p:spPr>
          <p:txBody>
            <a:bodyPr wrap="square">
              <a:spAutoFit/>
            </a:bodyPr>
            <a:lstStyle/>
            <a:p>
              <a:pPr lvl="0"/>
              <a:r>
                <a:rPr lang="fi-FI" dirty="0" smtClean="0">
                  <a:latin typeface="Karla" pitchFamily="2" charset="0"/>
                  <a:ea typeface="Karla" pitchFamily="2" charset="0"/>
                </a:rPr>
                <a:t>Response caching</a:t>
              </a:r>
            </a:p>
          </p:txBody>
        </p:sp>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78277" y="3093152"/>
              <a:ext cx="457200" cy="457200"/>
            </a:xfrm>
            <a:prstGeom prst="rect">
              <a:avLst/>
            </a:prstGeom>
          </p:spPr>
        </p:pic>
      </p:grpSp>
      <p:grpSp>
        <p:nvGrpSpPr>
          <p:cNvPr id="59" name="Group 58"/>
          <p:cNvGrpSpPr/>
          <p:nvPr/>
        </p:nvGrpSpPr>
        <p:grpSpPr>
          <a:xfrm>
            <a:off x="7646244" y="4849766"/>
            <a:ext cx="3040823" cy="1229274"/>
            <a:chOff x="7060446" y="4849766"/>
            <a:chExt cx="3040823" cy="1229274"/>
          </a:xfrm>
        </p:grpSpPr>
        <p:sp>
          <p:nvSpPr>
            <p:cNvPr id="24" name="Rectangle 23"/>
            <p:cNvSpPr/>
            <p:nvPr/>
          </p:nvSpPr>
          <p:spPr>
            <a:xfrm>
              <a:off x="7060446" y="5432709"/>
              <a:ext cx="3040823" cy="646331"/>
            </a:xfrm>
            <a:prstGeom prst="rect">
              <a:avLst/>
            </a:prstGeom>
          </p:spPr>
          <p:txBody>
            <a:bodyPr wrap="square">
              <a:spAutoFit/>
            </a:bodyPr>
            <a:lstStyle/>
            <a:p>
              <a:pPr lvl="0"/>
              <a:r>
                <a:rPr lang="fi-FI" dirty="0" smtClean="0">
                  <a:latin typeface="Karla" pitchFamily="2" charset="0"/>
                  <a:ea typeface="Karla" pitchFamily="2" charset="0"/>
                </a:rPr>
                <a:t>Can be whitelabeled / </a:t>
              </a:r>
              <a:br>
                <a:rPr lang="fi-FI" dirty="0" smtClean="0">
                  <a:latin typeface="Karla" pitchFamily="2" charset="0"/>
                  <a:ea typeface="Karla" pitchFamily="2" charset="0"/>
                </a:rPr>
              </a:br>
              <a:r>
                <a:rPr lang="fi-FI" dirty="0" smtClean="0">
                  <a:latin typeface="Karla" pitchFamily="2" charset="0"/>
                  <a:ea typeface="Karla" pitchFamily="2" charset="0"/>
                </a:rPr>
                <a:t>re-branded (roadmap)</a:t>
              </a:r>
              <a:endParaRPr lang="en-US" dirty="0">
                <a:latin typeface="Karla" pitchFamily="2" charset="0"/>
                <a:ea typeface="Karla" pitchFamily="2" charset="0"/>
              </a:endParaRPr>
            </a:p>
          </p:txBody>
        </p:sp>
        <p:pic>
          <p:nvPicPr>
            <p:cNvPr id="35" name="Picture 3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78277" y="4849766"/>
              <a:ext cx="457200" cy="457200"/>
            </a:xfrm>
            <a:prstGeom prst="rect">
              <a:avLst/>
            </a:prstGeom>
          </p:spPr>
        </p:pic>
      </p:grpSp>
      <p:grpSp>
        <p:nvGrpSpPr>
          <p:cNvPr id="52" name="Group 51"/>
          <p:cNvGrpSpPr/>
          <p:nvPr/>
        </p:nvGrpSpPr>
        <p:grpSpPr>
          <a:xfrm>
            <a:off x="1473507" y="1811861"/>
            <a:ext cx="2198253" cy="839317"/>
            <a:chOff x="887709" y="1811861"/>
            <a:chExt cx="2198253" cy="839317"/>
          </a:xfrm>
        </p:grpSpPr>
        <p:sp>
          <p:nvSpPr>
            <p:cNvPr id="16" name="TextBox 15"/>
            <p:cNvSpPr txBox="1"/>
            <p:nvPr/>
          </p:nvSpPr>
          <p:spPr>
            <a:xfrm>
              <a:off x="887709" y="2281846"/>
              <a:ext cx="2198253" cy="369332"/>
            </a:xfrm>
            <a:prstGeom prst="rect">
              <a:avLst/>
            </a:prstGeom>
            <a:noFill/>
          </p:spPr>
          <p:txBody>
            <a:bodyPr wrap="square" rtlCol="0">
              <a:spAutoFit/>
            </a:bodyPr>
            <a:lstStyle/>
            <a:p>
              <a:pPr>
                <a:buSzPct val="90000"/>
              </a:pPr>
              <a:r>
                <a:rPr lang="fi-FI" dirty="0" smtClean="0">
                  <a:latin typeface="Karla" pitchFamily="2" charset="0"/>
                  <a:ea typeface="Karla" pitchFamily="2" charset="0"/>
                </a:rPr>
                <a:t>Existing platform</a:t>
              </a:r>
              <a:endParaRPr lang="en-US" dirty="0">
                <a:latin typeface="Karla" pitchFamily="2" charset="0"/>
                <a:ea typeface="Karla" pitchFamily="2" charset="0"/>
              </a:endParaRPr>
            </a:p>
          </p:txBody>
        </p:sp>
        <p:pic>
          <p:nvPicPr>
            <p:cNvPr id="36" name="Picture 3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87360" y="1811861"/>
              <a:ext cx="457200" cy="457200"/>
            </a:xfrm>
            <a:prstGeom prst="rect">
              <a:avLst/>
            </a:prstGeom>
          </p:spPr>
        </p:pic>
      </p:grpSp>
      <p:sp>
        <p:nvSpPr>
          <p:cNvPr id="23" name="Rectangle 22"/>
          <p:cNvSpPr/>
          <p:nvPr/>
        </p:nvSpPr>
        <p:spPr>
          <a:xfrm>
            <a:off x="4140323" y="5413599"/>
            <a:ext cx="3346360" cy="369332"/>
          </a:xfrm>
          <a:prstGeom prst="rect">
            <a:avLst/>
          </a:prstGeom>
        </p:spPr>
        <p:txBody>
          <a:bodyPr wrap="square">
            <a:spAutoFit/>
          </a:bodyPr>
          <a:lstStyle/>
          <a:p>
            <a:pPr lvl="0"/>
            <a:r>
              <a:rPr lang="fi-FI" dirty="0" smtClean="0">
                <a:latin typeface="Karla" pitchFamily="2" charset="0"/>
                <a:ea typeface="Karla" pitchFamily="2" charset="0"/>
              </a:rPr>
              <a:t>Own infrastructure or ours</a:t>
            </a:r>
          </a:p>
        </p:txBody>
      </p:sp>
      <p:pic>
        <p:nvPicPr>
          <p:cNvPr id="41" name="Picture 4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18719" y="4849766"/>
            <a:ext cx="457200" cy="457200"/>
          </a:xfrm>
          <a:prstGeom prst="rect">
            <a:avLst/>
          </a:prstGeom>
        </p:spPr>
      </p:pic>
      <p:sp>
        <p:nvSpPr>
          <p:cNvPr id="20" name="Rectangle 19"/>
          <p:cNvSpPr/>
          <p:nvPr/>
        </p:nvSpPr>
        <p:spPr>
          <a:xfrm>
            <a:off x="1659247" y="3594741"/>
            <a:ext cx="2232952" cy="646331"/>
          </a:xfrm>
          <a:prstGeom prst="rect">
            <a:avLst/>
          </a:prstGeom>
        </p:spPr>
        <p:txBody>
          <a:bodyPr wrap="square">
            <a:spAutoFit/>
          </a:bodyPr>
          <a:lstStyle/>
          <a:p>
            <a:pPr lvl="0"/>
            <a:r>
              <a:rPr lang="fi-FI" dirty="0" smtClean="0">
                <a:latin typeface="Karla" pitchFamily="2" charset="0"/>
                <a:ea typeface="Karla" pitchFamily="2" charset="0"/>
              </a:rPr>
              <a:t>Simplicity for </a:t>
            </a:r>
            <a:br>
              <a:rPr lang="fi-FI" dirty="0" smtClean="0">
                <a:latin typeface="Karla" pitchFamily="2" charset="0"/>
                <a:ea typeface="Karla" pitchFamily="2" charset="0"/>
              </a:rPr>
            </a:br>
            <a:r>
              <a:rPr lang="fi-FI" dirty="0" smtClean="0">
                <a:latin typeface="Karla" pitchFamily="2" charset="0"/>
                <a:ea typeface="Karla" pitchFamily="2" charset="0"/>
              </a:rPr>
              <a:t>managing APIs</a:t>
            </a:r>
          </a:p>
        </p:txBody>
      </p:sp>
      <p:pic>
        <p:nvPicPr>
          <p:cNvPr id="42" name="Picture 4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73158" y="3093152"/>
            <a:ext cx="457200" cy="457200"/>
          </a:xfrm>
          <a:prstGeom prst="rect">
            <a:avLst/>
          </a:prstGeom>
        </p:spPr>
      </p:pic>
      <p:grpSp>
        <p:nvGrpSpPr>
          <p:cNvPr id="53" name="Group 52"/>
          <p:cNvGrpSpPr/>
          <p:nvPr/>
        </p:nvGrpSpPr>
        <p:grpSpPr>
          <a:xfrm>
            <a:off x="7646244" y="1811861"/>
            <a:ext cx="3202276" cy="839317"/>
            <a:chOff x="7060446" y="1811861"/>
            <a:chExt cx="3202276" cy="839317"/>
          </a:xfrm>
        </p:grpSpPr>
        <p:sp>
          <p:nvSpPr>
            <p:cNvPr id="22" name="Rectangle 21"/>
            <p:cNvSpPr/>
            <p:nvPr/>
          </p:nvSpPr>
          <p:spPr>
            <a:xfrm>
              <a:off x="7060446" y="2281846"/>
              <a:ext cx="3202276" cy="369332"/>
            </a:xfrm>
            <a:prstGeom prst="rect">
              <a:avLst/>
            </a:prstGeom>
          </p:spPr>
          <p:txBody>
            <a:bodyPr wrap="square">
              <a:spAutoFit/>
            </a:bodyPr>
            <a:lstStyle/>
            <a:p>
              <a:pPr lvl="0"/>
              <a:r>
                <a:rPr lang="fi-FI" dirty="0" smtClean="0">
                  <a:latin typeface="Karla" pitchFamily="2" charset="0"/>
                  <a:ea typeface="Karla" pitchFamily="2" charset="0"/>
                </a:rPr>
                <a:t>Visibility for your API</a:t>
              </a:r>
            </a:p>
          </p:txBody>
        </p:sp>
        <p:pic>
          <p:nvPicPr>
            <p:cNvPr id="43" name="Picture 4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78277" y="1811861"/>
              <a:ext cx="457200" cy="457200"/>
            </a:xfrm>
            <a:prstGeom prst="rect">
              <a:avLst/>
            </a:prstGeom>
          </p:spPr>
        </p:pic>
      </p:grpSp>
      <p:pic>
        <p:nvPicPr>
          <p:cNvPr id="44" name="Picture 4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89740" y="4849766"/>
            <a:ext cx="457200" cy="457200"/>
          </a:xfrm>
          <a:prstGeom prst="rect">
            <a:avLst/>
          </a:prstGeom>
        </p:spPr>
      </p:pic>
      <p:sp>
        <p:nvSpPr>
          <p:cNvPr id="45" name="Rectangle 44"/>
          <p:cNvSpPr/>
          <p:nvPr/>
        </p:nvSpPr>
        <p:spPr>
          <a:xfrm>
            <a:off x="1730982" y="5449697"/>
            <a:ext cx="1558440" cy="258532"/>
          </a:xfrm>
          <a:prstGeom prst="rect">
            <a:avLst/>
          </a:prstGeom>
        </p:spPr>
        <p:txBody>
          <a:bodyPr wrap="none">
            <a:spAutoFit/>
          </a:bodyPr>
          <a:lstStyle/>
          <a:p>
            <a:pPr lvl="0">
              <a:lnSpc>
                <a:spcPct val="60000"/>
              </a:lnSpc>
            </a:pPr>
            <a:r>
              <a:rPr lang="fi-FI" dirty="0" smtClean="0">
                <a:latin typeface="Karla" pitchFamily="2" charset="0"/>
                <a:ea typeface="Karla" pitchFamily="2" charset="0"/>
              </a:rPr>
              <a:t>Rate limiting</a:t>
            </a:r>
            <a:endParaRPr lang="fi-FI" dirty="0">
              <a:latin typeface="Karla" pitchFamily="2" charset="0"/>
              <a:ea typeface="Karla" pitchFamily="2" charset="0"/>
            </a:endParaRPr>
          </a:p>
        </p:txBody>
      </p:sp>
    </p:spTree>
    <p:extLst>
      <p:ext uri="{BB962C8B-B14F-4D97-AF65-F5344CB8AC3E}">
        <p14:creationId xmlns:p14="http://schemas.microsoft.com/office/powerpoint/2010/main" val="20381923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noGrp="1"/>
          </p:cNvSpPr>
          <p:nvPr>
            <p:ph type="title"/>
          </p:nvPr>
        </p:nvSpPr>
        <p:spPr>
          <a:xfrm>
            <a:off x="838203" y="365129"/>
            <a:ext cx="10515600" cy="1325559"/>
          </a:xfrm>
        </p:spPr>
        <p:txBody>
          <a:bodyPr>
            <a:normAutofit/>
          </a:bodyPr>
          <a:lstStyle/>
          <a:p>
            <a:pPr lvl="0"/>
            <a:r>
              <a:rPr lang="fi-FI" sz="2400" dirty="0" smtClean="0">
                <a:latin typeface="Montserrat" panose="02000505000000020004" pitchFamily="2" charset="0"/>
              </a:rPr>
              <a:t> BENEFITS </a:t>
            </a:r>
            <a:r>
              <a:rPr lang="fi-FI" sz="2400" dirty="0" smtClean="0">
                <a:latin typeface="Montserrat" panose="02000505000000020004" pitchFamily="2" charset="0"/>
              </a:rPr>
              <a:t>FOR THE </a:t>
            </a:r>
            <a:r>
              <a:rPr lang="fi-FI" sz="2400" dirty="0" smtClean="0">
                <a:solidFill>
                  <a:srgbClr val="FFC500"/>
                </a:solidFill>
                <a:latin typeface="Montserrat" panose="02000505000000020004" pitchFamily="2" charset="0"/>
              </a:rPr>
              <a:t>API CONSUMER</a:t>
            </a:r>
            <a:endParaRPr lang="en-US" sz="2400" dirty="0">
              <a:solidFill>
                <a:schemeClr val="tx1"/>
              </a:solidFill>
              <a:latin typeface="Montserrat" panose="02000505000000020004" pitchFamily="2" charset="0"/>
            </a:endParaRPr>
          </a:p>
        </p:txBody>
      </p:sp>
      <p:sp>
        <p:nvSpPr>
          <p:cNvPr id="18" name="Content Placeholder 2"/>
          <p:cNvSpPr txBox="1">
            <a:spLocks noGrp="1"/>
          </p:cNvSpPr>
          <p:nvPr>
            <p:ph idx="1"/>
          </p:nvPr>
        </p:nvSpPr>
        <p:spPr>
          <a:xfrm>
            <a:off x="1609104" y="2657673"/>
            <a:ext cx="3189175" cy="750623"/>
          </a:xfrm>
        </p:spPr>
        <p:txBody>
          <a:bodyPr>
            <a:normAutofit/>
          </a:bodyPr>
          <a:lstStyle/>
          <a:p>
            <a:pPr marL="0" lvl="0" indent="0" algn="ctr">
              <a:lnSpc>
                <a:spcPct val="100000"/>
              </a:lnSpc>
              <a:buNone/>
            </a:pPr>
            <a:r>
              <a:rPr lang="fi-FI" sz="1800" dirty="0" smtClean="0">
                <a:latin typeface="Karla" pitchFamily="2" charset="0"/>
                <a:ea typeface="Karla" pitchFamily="2" charset="0"/>
              </a:rPr>
              <a:t>Visual insight into </a:t>
            </a:r>
            <a:br>
              <a:rPr lang="fi-FI" sz="1800" dirty="0" smtClean="0">
                <a:latin typeface="Karla" pitchFamily="2" charset="0"/>
                <a:ea typeface="Karla" pitchFamily="2" charset="0"/>
              </a:rPr>
            </a:br>
            <a:r>
              <a:rPr lang="fi-FI" sz="1800" dirty="0" smtClean="0">
                <a:latin typeface="Karla" pitchFamily="2" charset="0"/>
                <a:ea typeface="Karla" pitchFamily="2" charset="0"/>
              </a:rPr>
              <a:t>API key usage</a:t>
            </a:r>
            <a:endParaRPr lang="fi-FI" sz="1800" dirty="0">
              <a:latin typeface="Karla" pitchFamily="2" charset="0"/>
              <a:ea typeface="Karla" pitchFamily="2" charset="0"/>
            </a:endParaRPr>
          </a:p>
        </p:txBody>
      </p:sp>
      <p:sp>
        <p:nvSpPr>
          <p:cNvPr id="19" name="Rectangle 18"/>
          <p:cNvSpPr/>
          <p:nvPr/>
        </p:nvSpPr>
        <p:spPr>
          <a:xfrm>
            <a:off x="4197480" y="4437723"/>
            <a:ext cx="3769366" cy="646331"/>
          </a:xfrm>
          <a:prstGeom prst="rect">
            <a:avLst/>
          </a:prstGeom>
        </p:spPr>
        <p:txBody>
          <a:bodyPr wrap="square">
            <a:spAutoFit/>
          </a:bodyPr>
          <a:lstStyle/>
          <a:p>
            <a:pPr lvl="0" algn="ctr"/>
            <a:r>
              <a:rPr lang="fi-FI" dirty="0" smtClean="0">
                <a:latin typeface="Karla" pitchFamily="2" charset="0"/>
                <a:ea typeface="Karla" pitchFamily="2" charset="0"/>
              </a:rPr>
              <a:t>Producing sample code </a:t>
            </a:r>
            <a:br>
              <a:rPr lang="fi-FI" dirty="0" smtClean="0">
                <a:latin typeface="Karla" pitchFamily="2" charset="0"/>
                <a:ea typeface="Karla" pitchFamily="2" charset="0"/>
              </a:rPr>
            </a:br>
            <a:r>
              <a:rPr lang="fi-FI" dirty="0" smtClean="0">
                <a:latin typeface="Karla" pitchFamily="2" charset="0"/>
                <a:ea typeface="Karla" pitchFamily="2" charset="0"/>
              </a:rPr>
              <a:t>from documentation</a:t>
            </a:r>
            <a:endParaRPr lang="en-US" dirty="0">
              <a:latin typeface="Karla" pitchFamily="2" charset="0"/>
              <a:ea typeface="Karla" pitchFamily="2" charset="0"/>
            </a:endParaRPr>
          </a:p>
        </p:txBody>
      </p:sp>
      <p:sp>
        <p:nvSpPr>
          <p:cNvPr id="16" name="TextBox 15"/>
          <p:cNvSpPr txBox="1"/>
          <p:nvPr/>
        </p:nvSpPr>
        <p:spPr>
          <a:xfrm>
            <a:off x="4659465" y="2657673"/>
            <a:ext cx="2845396" cy="646331"/>
          </a:xfrm>
          <a:prstGeom prst="rect">
            <a:avLst/>
          </a:prstGeom>
          <a:noFill/>
        </p:spPr>
        <p:txBody>
          <a:bodyPr wrap="square" rtlCol="0">
            <a:spAutoFit/>
          </a:bodyPr>
          <a:lstStyle/>
          <a:p>
            <a:pPr algn="ctr">
              <a:buSzPct val="90000"/>
            </a:pPr>
            <a:r>
              <a:rPr lang="fi-FI" dirty="0" smtClean="0">
                <a:latin typeface="Karla" pitchFamily="2" charset="0"/>
                <a:ea typeface="Karla" pitchFamily="2" charset="0"/>
              </a:rPr>
              <a:t>Mixing API sources</a:t>
            </a:r>
            <a:br>
              <a:rPr lang="fi-FI" dirty="0" smtClean="0">
                <a:latin typeface="Karla" pitchFamily="2" charset="0"/>
                <a:ea typeface="Karla" pitchFamily="2" charset="0"/>
              </a:rPr>
            </a:br>
            <a:r>
              <a:rPr lang="fi-FI" dirty="0" smtClean="0">
                <a:latin typeface="Karla" pitchFamily="2" charset="0"/>
                <a:ea typeface="Karla" pitchFamily="2" charset="0"/>
              </a:rPr>
              <a:t>(roadmap)</a:t>
            </a:r>
            <a:endParaRPr lang="en-US" dirty="0">
              <a:latin typeface="Karla" pitchFamily="2" charset="0"/>
              <a:ea typeface="Karla" pitchFamily="2" charset="0"/>
            </a:endParaRPr>
          </a:p>
        </p:txBody>
      </p:sp>
      <p:sp>
        <p:nvSpPr>
          <p:cNvPr id="20" name="Rectangle 19"/>
          <p:cNvSpPr/>
          <p:nvPr/>
        </p:nvSpPr>
        <p:spPr>
          <a:xfrm>
            <a:off x="1802122" y="4437723"/>
            <a:ext cx="2441279" cy="646331"/>
          </a:xfrm>
          <a:prstGeom prst="rect">
            <a:avLst/>
          </a:prstGeom>
        </p:spPr>
        <p:txBody>
          <a:bodyPr wrap="square">
            <a:spAutoFit/>
          </a:bodyPr>
          <a:lstStyle/>
          <a:p>
            <a:pPr lvl="0" algn="ctr"/>
            <a:r>
              <a:rPr lang="fi-FI" dirty="0" smtClean="0">
                <a:latin typeface="Karla" pitchFamily="2" charset="0"/>
                <a:ea typeface="Karla" pitchFamily="2" charset="0"/>
              </a:rPr>
              <a:t>Rich </a:t>
            </a:r>
            <a:br>
              <a:rPr lang="fi-FI" dirty="0" smtClean="0">
                <a:latin typeface="Karla" pitchFamily="2" charset="0"/>
                <a:ea typeface="Karla" pitchFamily="2" charset="0"/>
              </a:rPr>
            </a:br>
            <a:r>
              <a:rPr lang="fi-FI" dirty="0" smtClean="0">
                <a:latin typeface="Karla" pitchFamily="2" charset="0"/>
                <a:ea typeface="Karla" pitchFamily="2" charset="0"/>
              </a:rPr>
              <a:t>documentation</a:t>
            </a:r>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1804" y="2098692"/>
            <a:ext cx="457200" cy="457200"/>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1804" y="3821830"/>
            <a:ext cx="457200" cy="457200"/>
          </a:xfrm>
          <a:prstGeom prst="rect">
            <a:avLst/>
          </a:prstGeom>
        </p:spPr>
      </p:pic>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9596" y="3821830"/>
            <a:ext cx="457200" cy="457200"/>
          </a:xfrm>
          <a:prstGeom prst="rect">
            <a:avLst/>
          </a:prstGeom>
        </p:spPr>
      </p:pic>
      <p:pic>
        <p:nvPicPr>
          <p:cNvPr id="37" name="Picture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9596" y="2098692"/>
            <a:ext cx="457200" cy="457200"/>
          </a:xfrm>
          <a:prstGeom prst="rect">
            <a:avLst/>
          </a:prstGeom>
        </p:spPr>
      </p:pic>
      <p:sp>
        <p:nvSpPr>
          <p:cNvPr id="39" name="TextBox 38"/>
          <p:cNvSpPr txBox="1"/>
          <p:nvPr/>
        </p:nvSpPr>
        <p:spPr>
          <a:xfrm>
            <a:off x="7674266" y="2657673"/>
            <a:ext cx="2198253" cy="646331"/>
          </a:xfrm>
          <a:prstGeom prst="rect">
            <a:avLst/>
          </a:prstGeom>
          <a:noFill/>
        </p:spPr>
        <p:txBody>
          <a:bodyPr wrap="square" rtlCol="0">
            <a:spAutoFit/>
          </a:bodyPr>
          <a:lstStyle/>
          <a:p>
            <a:pPr algn="ctr">
              <a:buSzPct val="90000"/>
            </a:pPr>
            <a:r>
              <a:rPr lang="fi-FI" dirty="0" smtClean="0">
                <a:latin typeface="Karla" pitchFamily="2" charset="0"/>
                <a:ea typeface="Karla" pitchFamily="2" charset="0"/>
              </a:rPr>
              <a:t>Checking API status</a:t>
            </a:r>
            <a:endParaRPr lang="en-US" dirty="0">
              <a:latin typeface="Karla" pitchFamily="2" charset="0"/>
              <a:ea typeface="Karla" pitchFamily="2" charset="0"/>
            </a:endParaRP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79126" y="2098692"/>
            <a:ext cx="457200" cy="457200"/>
          </a:xfrm>
          <a:prstGeom prst="rect">
            <a:avLst/>
          </a:prstGeom>
        </p:spPr>
      </p:pic>
    </p:spTree>
    <p:extLst>
      <p:ext uri="{BB962C8B-B14F-4D97-AF65-F5344CB8AC3E}">
        <p14:creationId xmlns:p14="http://schemas.microsoft.com/office/powerpoint/2010/main" val="3149759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rgbClr val="03A9F4"/>
        </a:solidFill>
        <a:effectLst/>
      </p:bgPr>
    </p:bg>
    <p:spTree>
      <p:nvGrpSpPr>
        <p:cNvPr id="1" name=""/>
        <p:cNvGrpSpPr/>
        <p:nvPr/>
      </p:nvGrpSpPr>
      <p:grpSpPr>
        <a:xfrm>
          <a:off x="0" y="0"/>
          <a:ext cx="0" cy="0"/>
          <a:chOff x="0" y="0"/>
          <a:chExt cx="0" cy="0"/>
        </a:xfrm>
      </p:grpSpPr>
      <p:sp>
        <p:nvSpPr>
          <p:cNvPr id="4" name="Content Placeholder 2"/>
          <p:cNvSpPr txBox="1">
            <a:spLocks noGrp="1"/>
          </p:cNvSpPr>
          <p:nvPr>
            <p:ph idx="1"/>
          </p:nvPr>
        </p:nvSpPr>
        <p:spPr>
          <a:xfrm>
            <a:off x="956731" y="6015051"/>
            <a:ext cx="1715033" cy="371475"/>
          </a:xfrm>
        </p:spPr>
        <p:txBody>
          <a:bodyPr>
            <a:normAutofit/>
          </a:bodyPr>
          <a:lstStyle/>
          <a:p>
            <a:pPr marL="0" lvl="0" indent="0">
              <a:lnSpc>
                <a:spcPct val="100000"/>
              </a:lnSpc>
              <a:buNone/>
            </a:pPr>
            <a:r>
              <a:rPr lang="fi-FI" sz="1800" dirty="0" smtClean="0">
                <a:solidFill>
                  <a:schemeClr val="bg1"/>
                </a:solidFill>
                <a:latin typeface="Karla" pitchFamily="2" charset="0"/>
                <a:ea typeface="Karla" pitchFamily="2" charset="0"/>
              </a:rPr>
              <a:t>GNU / Linux</a:t>
            </a:r>
            <a:endParaRPr lang="fi-FI" sz="1800" dirty="0">
              <a:solidFill>
                <a:schemeClr val="bg1"/>
              </a:solidFill>
              <a:latin typeface="Karla" pitchFamily="2" charset="0"/>
              <a:ea typeface="Karla" pitchFamily="2" charset="0"/>
            </a:endParaRPr>
          </a:p>
        </p:txBody>
      </p:sp>
      <p:sp>
        <p:nvSpPr>
          <p:cNvPr id="5" name="Rectangle 4"/>
          <p:cNvSpPr/>
          <p:nvPr/>
        </p:nvSpPr>
        <p:spPr>
          <a:xfrm>
            <a:off x="828669" y="5872171"/>
            <a:ext cx="5072063" cy="671512"/>
          </a:xfrm>
          <a:prstGeom prst="rect">
            <a:avLst/>
          </a:prstGeom>
          <a:noFill/>
          <a:ln w="12700">
            <a:solidFill>
              <a:schemeClr val="tx1"/>
            </a:solid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Content Placeholder 2"/>
          <p:cNvSpPr txBox="1">
            <a:spLocks/>
          </p:cNvSpPr>
          <p:nvPr/>
        </p:nvSpPr>
        <p:spPr>
          <a:xfrm>
            <a:off x="956731" y="5343539"/>
            <a:ext cx="1715033" cy="371475"/>
          </a:xfrm>
          <a:prstGeom prst="rect">
            <a:avLst/>
          </a:prstGeom>
          <a:noFill/>
          <a:ln>
            <a:noFill/>
          </a:ln>
        </p:spPr>
        <p:txBody>
          <a:bodyPr vert="horz" wrap="square" lIns="91440" tIns="45720" rIns="91440" bIns="45720" anchor="t" anchorCtr="0" compatLnSpc="1">
            <a:normAutofit/>
          </a:bodyPr>
          <a:lst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Arial" pitchFamily="34"/>
                <a:cs typeface="Arial" pitchFamily="34"/>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Arial" pitchFamily="34"/>
                <a:cs typeface="Arial" pitchFamily="34"/>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Arial" pitchFamily="34"/>
                <a:cs typeface="Arial" pitchFamily="34"/>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Arial" pitchFamily="34"/>
                <a:cs typeface="Arial" pitchFamily="34"/>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Arial" pitchFamily="34"/>
                <a:cs typeface="Arial" pitchFamily="34"/>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itchFamily="34"/>
              <a:buNone/>
            </a:pPr>
            <a:r>
              <a:rPr lang="fi-FI" sz="1800" dirty="0" smtClean="0">
                <a:solidFill>
                  <a:schemeClr val="bg1"/>
                </a:solidFill>
                <a:latin typeface="Karla" pitchFamily="2" charset="0"/>
                <a:ea typeface="Karla" pitchFamily="2" charset="0"/>
              </a:rPr>
              <a:t>nginx</a:t>
            </a:r>
            <a:endParaRPr lang="fi-FI" sz="1800" dirty="0">
              <a:solidFill>
                <a:schemeClr val="bg1"/>
              </a:solidFill>
              <a:latin typeface="Karla" pitchFamily="2" charset="0"/>
              <a:ea typeface="Karla" pitchFamily="2" charset="0"/>
            </a:endParaRPr>
          </a:p>
        </p:txBody>
      </p:sp>
      <p:sp>
        <p:nvSpPr>
          <p:cNvPr id="7" name="Rectangle 6"/>
          <p:cNvSpPr/>
          <p:nvPr/>
        </p:nvSpPr>
        <p:spPr>
          <a:xfrm>
            <a:off x="828670" y="5200659"/>
            <a:ext cx="3280746" cy="671512"/>
          </a:xfrm>
          <a:prstGeom prst="rect">
            <a:avLst/>
          </a:prstGeom>
          <a:noFill/>
          <a:ln w="12700">
            <a:solidFill>
              <a:schemeClr val="tx1"/>
            </a:solid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Content Placeholder 2"/>
          <p:cNvSpPr txBox="1">
            <a:spLocks/>
          </p:cNvSpPr>
          <p:nvPr/>
        </p:nvSpPr>
        <p:spPr>
          <a:xfrm>
            <a:off x="956731" y="4657750"/>
            <a:ext cx="1715033" cy="371475"/>
          </a:xfrm>
          <a:prstGeom prst="rect">
            <a:avLst/>
          </a:prstGeom>
          <a:noFill/>
          <a:ln>
            <a:noFill/>
          </a:ln>
        </p:spPr>
        <p:txBody>
          <a:bodyPr vert="horz" wrap="square" lIns="91440" tIns="45720" rIns="91440" bIns="45720" anchor="t" anchorCtr="0" compatLnSpc="1">
            <a:normAutofit/>
          </a:bodyPr>
          <a:lst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Arial" pitchFamily="34"/>
                <a:cs typeface="Arial" pitchFamily="34"/>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Arial" pitchFamily="34"/>
                <a:cs typeface="Arial" pitchFamily="34"/>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Arial" pitchFamily="34"/>
                <a:cs typeface="Arial" pitchFamily="34"/>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Arial" pitchFamily="34"/>
                <a:cs typeface="Arial" pitchFamily="34"/>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Arial" pitchFamily="34"/>
                <a:cs typeface="Arial" pitchFamily="34"/>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itchFamily="34"/>
              <a:buNone/>
            </a:pPr>
            <a:r>
              <a:rPr lang="fi-FI" sz="1800" dirty="0" smtClean="0">
                <a:solidFill>
                  <a:schemeClr val="bg1"/>
                </a:solidFill>
                <a:latin typeface="Karla" pitchFamily="2" charset="0"/>
                <a:ea typeface="Karla" pitchFamily="2" charset="0"/>
              </a:rPr>
              <a:t>Node.js</a:t>
            </a:r>
            <a:endParaRPr lang="fi-FI" sz="1800" dirty="0">
              <a:solidFill>
                <a:schemeClr val="bg1"/>
              </a:solidFill>
              <a:latin typeface="Karla" pitchFamily="2" charset="0"/>
              <a:ea typeface="Karla" pitchFamily="2" charset="0"/>
            </a:endParaRPr>
          </a:p>
        </p:txBody>
      </p:sp>
      <p:sp>
        <p:nvSpPr>
          <p:cNvPr id="9" name="Rectangle 8"/>
          <p:cNvSpPr/>
          <p:nvPr/>
        </p:nvSpPr>
        <p:spPr>
          <a:xfrm>
            <a:off x="828670" y="4514870"/>
            <a:ext cx="1628776" cy="671512"/>
          </a:xfrm>
          <a:prstGeom prst="rect">
            <a:avLst/>
          </a:prstGeom>
          <a:noFill/>
          <a:ln w="12700">
            <a:solidFill>
              <a:schemeClr val="tx1"/>
            </a:solid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Content Placeholder 2"/>
          <p:cNvSpPr txBox="1">
            <a:spLocks/>
          </p:cNvSpPr>
          <p:nvPr/>
        </p:nvSpPr>
        <p:spPr>
          <a:xfrm>
            <a:off x="2637269" y="4657750"/>
            <a:ext cx="1715033" cy="371475"/>
          </a:xfrm>
          <a:prstGeom prst="rect">
            <a:avLst/>
          </a:prstGeom>
          <a:noFill/>
          <a:ln>
            <a:noFill/>
          </a:ln>
        </p:spPr>
        <p:txBody>
          <a:bodyPr vert="horz" wrap="square" lIns="91440" tIns="45720" rIns="91440" bIns="45720" anchor="t" anchorCtr="0" compatLnSpc="1">
            <a:normAutofit/>
          </a:bodyPr>
          <a:lst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Arial" pitchFamily="34"/>
                <a:cs typeface="Arial" pitchFamily="34"/>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Arial" pitchFamily="34"/>
                <a:cs typeface="Arial" pitchFamily="34"/>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Arial" pitchFamily="34"/>
                <a:cs typeface="Arial" pitchFamily="34"/>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Arial" pitchFamily="34"/>
                <a:cs typeface="Arial" pitchFamily="34"/>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Arial" pitchFamily="34"/>
                <a:cs typeface="Arial" pitchFamily="34"/>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itchFamily="34"/>
              <a:buNone/>
            </a:pPr>
            <a:r>
              <a:rPr lang="fi-FI" sz="1800" dirty="0" smtClean="0">
                <a:solidFill>
                  <a:schemeClr val="bg1"/>
                </a:solidFill>
                <a:latin typeface="Karla" pitchFamily="2" charset="0"/>
                <a:ea typeface="Karla" pitchFamily="2" charset="0"/>
              </a:rPr>
              <a:t>Rails</a:t>
            </a:r>
            <a:endParaRPr lang="fi-FI" sz="1800" dirty="0">
              <a:solidFill>
                <a:schemeClr val="bg1"/>
              </a:solidFill>
              <a:latin typeface="Karla" pitchFamily="2" charset="0"/>
              <a:ea typeface="Karla" pitchFamily="2" charset="0"/>
            </a:endParaRPr>
          </a:p>
        </p:txBody>
      </p:sp>
      <p:sp>
        <p:nvSpPr>
          <p:cNvPr id="11" name="Rectangle 10"/>
          <p:cNvSpPr/>
          <p:nvPr/>
        </p:nvSpPr>
        <p:spPr>
          <a:xfrm>
            <a:off x="2480640" y="4514870"/>
            <a:ext cx="1628776" cy="671512"/>
          </a:xfrm>
          <a:prstGeom prst="rect">
            <a:avLst/>
          </a:prstGeom>
          <a:noFill/>
          <a:ln w="12700">
            <a:solidFill>
              <a:schemeClr val="tx1"/>
            </a:solid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Content Placeholder 2"/>
          <p:cNvSpPr txBox="1">
            <a:spLocks/>
          </p:cNvSpPr>
          <p:nvPr/>
        </p:nvSpPr>
        <p:spPr>
          <a:xfrm>
            <a:off x="4381041" y="5343539"/>
            <a:ext cx="1715033" cy="371475"/>
          </a:xfrm>
          <a:prstGeom prst="rect">
            <a:avLst/>
          </a:prstGeom>
          <a:noFill/>
          <a:ln>
            <a:noFill/>
          </a:ln>
        </p:spPr>
        <p:txBody>
          <a:bodyPr vert="horz" wrap="square" lIns="91440" tIns="45720" rIns="91440" bIns="45720" anchor="t" anchorCtr="0" compatLnSpc="1">
            <a:normAutofit/>
          </a:bodyPr>
          <a:lst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Arial" pitchFamily="34"/>
                <a:cs typeface="Arial" pitchFamily="34"/>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Arial" pitchFamily="34"/>
                <a:cs typeface="Arial" pitchFamily="34"/>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Arial" pitchFamily="34"/>
                <a:cs typeface="Arial" pitchFamily="34"/>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Arial" pitchFamily="34"/>
                <a:cs typeface="Arial" pitchFamily="34"/>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Arial" pitchFamily="34"/>
                <a:cs typeface="Arial" pitchFamily="34"/>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itchFamily="34"/>
              <a:buNone/>
            </a:pPr>
            <a:r>
              <a:rPr lang="fi-FI" sz="1800" dirty="0" smtClean="0">
                <a:solidFill>
                  <a:schemeClr val="bg1"/>
                </a:solidFill>
                <a:latin typeface="Karla" pitchFamily="2" charset="0"/>
                <a:ea typeface="Karla" pitchFamily="2" charset="0"/>
              </a:rPr>
              <a:t>Elastic</a:t>
            </a:r>
            <a:endParaRPr lang="fi-FI" sz="1800" dirty="0">
              <a:solidFill>
                <a:schemeClr val="bg1"/>
              </a:solidFill>
              <a:latin typeface="Karla" pitchFamily="2" charset="0"/>
              <a:ea typeface="Karla" pitchFamily="2" charset="0"/>
            </a:endParaRPr>
          </a:p>
        </p:txBody>
      </p:sp>
      <p:sp>
        <p:nvSpPr>
          <p:cNvPr id="13" name="Rectangle 12"/>
          <p:cNvSpPr/>
          <p:nvPr/>
        </p:nvSpPr>
        <p:spPr>
          <a:xfrm>
            <a:off x="4252980" y="5200659"/>
            <a:ext cx="1628776" cy="671512"/>
          </a:xfrm>
          <a:prstGeom prst="rect">
            <a:avLst/>
          </a:prstGeom>
          <a:noFill/>
          <a:ln w="12700">
            <a:solidFill>
              <a:schemeClr val="tx1"/>
            </a:solid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Content Placeholder 2"/>
          <p:cNvSpPr txBox="1">
            <a:spLocks/>
          </p:cNvSpPr>
          <p:nvPr/>
        </p:nvSpPr>
        <p:spPr>
          <a:xfrm>
            <a:off x="920918" y="3338524"/>
            <a:ext cx="1715033" cy="371475"/>
          </a:xfrm>
          <a:prstGeom prst="rect">
            <a:avLst/>
          </a:prstGeom>
          <a:noFill/>
          <a:ln>
            <a:noFill/>
          </a:ln>
        </p:spPr>
        <p:txBody>
          <a:bodyPr vert="horz" wrap="square" lIns="91440" tIns="45720" rIns="91440" bIns="45720" anchor="t" anchorCtr="0" compatLnSpc="1">
            <a:normAutofit/>
          </a:bodyPr>
          <a:lst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Arial" pitchFamily="34"/>
                <a:cs typeface="Arial" pitchFamily="34"/>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Arial" pitchFamily="34"/>
                <a:cs typeface="Arial" pitchFamily="34"/>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Arial" pitchFamily="34"/>
                <a:cs typeface="Arial" pitchFamily="34"/>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Arial" pitchFamily="34"/>
                <a:cs typeface="Arial" pitchFamily="34"/>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Arial" pitchFamily="34"/>
                <a:cs typeface="Arial" pitchFamily="34"/>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itchFamily="34"/>
              <a:buNone/>
            </a:pPr>
            <a:r>
              <a:rPr lang="fi-FI" sz="1800" smtClean="0">
                <a:solidFill>
                  <a:schemeClr val="bg1"/>
                </a:solidFill>
                <a:latin typeface="Karla" pitchFamily="2" charset="0"/>
                <a:ea typeface="Karla" pitchFamily="2" charset="0"/>
              </a:rPr>
              <a:t>GNU / Linux</a:t>
            </a:r>
            <a:endParaRPr lang="fi-FI" sz="1800" dirty="0">
              <a:solidFill>
                <a:schemeClr val="bg1"/>
              </a:solidFill>
              <a:latin typeface="Karla" pitchFamily="2" charset="0"/>
              <a:ea typeface="Karla" pitchFamily="2" charset="0"/>
            </a:endParaRPr>
          </a:p>
        </p:txBody>
      </p:sp>
      <p:sp>
        <p:nvSpPr>
          <p:cNvPr id="16" name="Rectangle 15"/>
          <p:cNvSpPr/>
          <p:nvPr/>
        </p:nvSpPr>
        <p:spPr>
          <a:xfrm>
            <a:off x="792856" y="3195644"/>
            <a:ext cx="5072063" cy="671512"/>
          </a:xfrm>
          <a:prstGeom prst="rect">
            <a:avLst/>
          </a:prstGeom>
          <a:noFill/>
          <a:ln w="12700">
            <a:solidFill>
              <a:schemeClr val="tx1"/>
            </a:solid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7" name="Content Placeholder 2"/>
          <p:cNvSpPr txBox="1">
            <a:spLocks/>
          </p:cNvSpPr>
          <p:nvPr/>
        </p:nvSpPr>
        <p:spPr>
          <a:xfrm>
            <a:off x="920918" y="2667012"/>
            <a:ext cx="1715033" cy="371475"/>
          </a:xfrm>
          <a:prstGeom prst="rect">
            <a:avLst/>
          </a:prstGeom>
          <a:noFill/>
          <a:ln>
            <a:noFill/>
          </a:ln>
        </p:spPr>
        <p:txBody>
          <a:bodyPr vert="horz" wrap="square" lIns="91440" tIns="45720" rIns="91440" bIns="45720" anchor="t" anchorCtr="0" compatLnSpc="1">
            <a:normAutofit/>
          </a:bodyPr>
          <a:lst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Arial" pitchFamily="34"/>
                <a:cs typeface="Arial" pitchFamily="34"/>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Arial" pitchFamily="34"/>
                <a:cs typeface="Arial" pitchFamily="34"/>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Arial" pitchFamily="34"/>
                <a:cs typeface="Arial" pitchFamily="34"/>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Arial" pitchFamily="34"/>
                <a:cs typeface="Arial" pitchFamily="34"/>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Arial" pitchFamily="34"/>
                <a:cs typeface="Arial" pitchFamily="34"/>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itchFamily="34"/>
              <a:buNone/>
            </a:pPr>
            <a:r>
              <a:rPr lang="fi-FI" sz="1800" dirty="0" smtClean="0">
                <a:solidFill>
                  <a:schemeClr val="bg1"/>
                </a:solidFill>
                <a:latin typeface="Karla" pitchFamily="2" charset="0"/>
                <a:ea typeface="Karla" pitchFamily="2" charset="0"/>
              </a:rPr>
              <a:t>nginx</a:t>
            </a:r>
            <a:endParaRPr lang="fi-FI" sz="1800" dirty="0">
              <a:solidFill>
                <a:schemeClr val="bg1"/>
              </a:solidFill>
              <a:latin typeface="Karla" pitchFamily="2" charset="0"/>
              <a:ea typeface="Karla" pitchFamily="2" charset="0"/>
            </a:endParaRPr>
          </a:p>
        </p:txBody>
      </p:sp>
      <p:sp>
        <p:nvSpPr>
          <p:cNvPr id="18" name="Rectangle 17"/>
          <p:cNvSpPr/>
          <p:nvPr/>
        </p:nvSpPr>
        <p:spPr>
          <a:xfrm>
            <a:off x="792857" y="2524132"/>
            <a:ext cx="3280746" cy="671512"/>
          </a:xfrm>
          <a:prstGeom prst="rect">
            <a:avLst/>
          </a:prstGeom>
          <a:noFill/>
          <a:ln w="12700">
            <a:solidFill>
              <a:schemeClr val="tx1"/>
            </a:solid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Content Placeholder 2"/>
          <p:cNvSpPr txBox="1">
            <a:spLocks/>
          </p:cNvSpPr>
          <p:nvPr/>
        </p:nvSpPr>
        <p:spPr>
          <a:xfrm>
            <a:off x="920918" y="1995511"/>
            <a:ext cx="1715033" cy="371475"/>
          </a:xfrm>
          <a:prstGeom prst="rect">
            <a:avLst/>
          </a:prstGeom>
          <a:noFill/>
          <a:ln>
            <a:noFill/>
          </a:ln>
        </p:spPr>
        <p:txBody>
          <a:bodyPr vert="horz" wrap="square" lIns="91440" tIns="45720" rIns="91440" bIns="45720" anchor="t" anchorCtr="0" compatLnSpc="1">
            <a:normAutofit/>
          </a:bodyPr>
          <a:lst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Arial" pitchFamily="34"/>
                <a:cs typeface="Arial" pitchFamily="34"/>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Arial" pitchFamily="34"/>
                <a:cs typeface="Arial" pitchFamily="34"/>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Arial" pitchFamily="34"/>
                <a:cs typeface="Arial" pitchFamily="34"/>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Arial" pitchFamily="34"/>
                <a:cs typeface="Arial" pitchFamily="34"/>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Arial" pitchFamily="34"/>
                <a:cs typeface="Arial" pitchFamily="34"/>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itchFamily="34"/>
              <a:buNone/>
            </a:pPr>
            <a:r>
              <a:rPr lang="fi-FI" sz="1800" dirty="0" smtClean="0">
                <a:solidFill>
                  <a:schemeClr val="bg1"/>
                </a:solidFill>
                <a:latin typeface="Karla" pitchFamily="2" charset="0"/>
                <a:ea typeface="Karla" pitchFamily="2" charset="0"/>
              </a:rPr>
              <a:t>Meteor.js</a:t>
            </a:r>
            <a:endParaRPr lang="fi-FI" sz="1800" dirty="0">
              <a:solidFill>
                <a:schemeClr val="bg1"/>
              </a:solidFill>
              <a:latin typeface="Karla" pitchFamily="2" charset="0"/>
              <a:ea typeface="Karla" pitchFamily="2" charset="0"/>
            </a:endParaRPr>
          </a:p>
        </p:txBody>
      </p:sp>
      <p:sp>
        <p:nvSpPr>
          <p:cNvPr id="20" name="Rectangle 19"/>
          <p:cNvSpPr/>
          <p:nvPr/>
        </p:nvSpPr>
        <p:spPr>
          <a:xfrm>
            <a:off x="792857" y="1852631"/>
            <a:ext cx="5072062" cy="671512"/>
          </a:xfrm>
          <a:prstGeom prst="rect">
            <a:avLst/>
          </a:prstGeom>
          <a:noFill/>
          <a:ln w="12700">
            <a:solidFill>
              <a:schemeClr val="tx1"/>
            </a:solid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1" name="Content Placeholder 2"/>
          <p:cNvSpPr txBox="1">
            <a:spLocks/>
          </p:cNvSpPr>
          <p:nvPr/>
        </p:nvSpPr>
        <p:spPr>
          <a:xfrm>
            <a:off x="4273788" y="2667012"/>
            <a:ext cx="1715033" cy="371475"/>
          </a:xfrm>
          <a:prstGeom prst="rect">
            <a:avLst/>
          </a:prstGeom>
          <a:noFill/>
          <a:ln>
            <a:noFill/>
          </a:ln>
        </p:spPr>
        <p:txBody>
          <a:bodyPr vert="horz" wrap="square" lIns="91440" tIns="45720" rIns="91440" bIns="45720" anchor="t" anchorCtr="0" compatLnSpc="1">
            <a:normAutofit/>
          </a:bodyPr>
          <a:lst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Arial" pitchFamily="34"/>
                <a:cs typeface="Arial" pitchFamily="34"/>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Arial" pitchFamily="34"/>
                <a:cs typeface="Arial" pitchFamily="34"/>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Arial" pitchFamily="34"/>
                <a:cs typeface="Arial" pitchFamily="34"/>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Arial" pitchFamily="34"/>
                <a:cs typeface="Arial" pitchFamily="34"/>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Arial" pitchFamily="34"/>
                <a:cs typeface="Arial" pitchFamily="34"/>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itchFamily="34"/>
              <a:buNone/>
            </a:pPr>
            <a:r>
              <a:rPr lang="fi-FI" sz="1800" dirty="0" smtClean="0">
                <a:solidFill>
                  <a:schemeClr val="bg1"/>
                </a:solidFill>
                <a:latin typeface="Karla" pitchFamily="2" charset="0"/>
                <a:ea typeface="Karla" pitchFamily="2" charset="0"/>
              </a:rPr>
              <a:t>Mongo</a:t>
            </a:r>
            <a:endParaRPr lang="fi-FI" sz="1800" dirty="0">
              <a:solidFill>
                <a:schemeClr val="bg1"/>
              </a:solidFill>
              <a:latin typeface="Karla" pitchFamily="2" charset="0"/>
              <a:ea typeface="Karla" pitchFamily="2" charset="0"/>
            </a:endParaRPr>
          </a:p>
        </p:txBody>
      </p:sp>
      <p:sp>
        <p:nvSpPr>
          <p:cNvPr id="22" name="Rectangle 21"/>
          <p:cNvSpPr/>
          <p:nvPr/>
        </p:nvSpPr>
        <p:spPr>
          <a:xfrm>
            <a:off x="4145727" y="2524132"/>
            <a:ext cx="1719192" cy="671512"/>
          </a:xfrm>
          <a:prstGeom prst="rect">
            <a:avLst/>
          </a:prstGeom>
          <a:noFill/>
          <a:ln w="12700">
            <a:solidFill>
              <a:schemeClr val="tx1"/>
            </a:solid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3" name="Content Placeholder 2"/>
          <p:cNvSpPr txBox="1">
            <a:spLocks/>
          </p:cNvSpPr>
          <p:nvPr/>
        </p:nvSpPr>
        <p:spPr>
          <a:xfrm>
            <a:off x="920918" y="1295445"/>
            <a:ext cx="1715033" cy="371475"/>
          </a:xfrm>
          <a:prstGeom prst="rect">
            <a:avLst/>
          </a:prstGeom>
          <a:noFill/>
          <a:ln>
            <a:noFill/>
          </a:ln>
        </p:spPr>
        <p:txBody>
          <a:bodyPr vert="horz" wrap="square" lIns="91440" tIns="45720" rIns="91440" bIns="45720" anchor="t" anchorCtr="0" compatLnSpc="1">
            <a:normAutofit/>
          </a:bodyPr>
          <a:lst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Arial" pitchFamily="34"/>
                <a:cs typeface="Arial" pitchFamily="34"/>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Arial" pitchFamily="34"/>
                <a:cs typeface="Arial" pitchFamily="34"/>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Arial" pitchFamily="34"/>
                <a:cs typeface="Arial" pitchFamily="34"/>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Arial" pitchFamily="34"/>
                <a:cs typeface="Arial" pitchFamily="34"/>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Arial" pitchFamily="34"/>
                <a:cs typeface="Arial" pitchFamily="34"/>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itchFamily="34"/>
              <a:buNone/>
            </a:pPr>
            <a:r>
              <a:rPr lang="fi-FI" sz="1800" dirty="0" smtClean="0">
                <a:solidFill>
                  <a:schemeClr val="bg1"/>
                </a:solidFill>
                <a:latin typeface="Karla" pitchFamily="2" charset="0"/>
                <a:ea typeface="Karla" pitchFamily="2" charset="0"/>
              </a:rPr>
              <a:t>D3.js</a:t>
            </a:r>
            <a:endParaRPr lang="fi-FI" sz="1800" dirty="0">
              <a:solidFill>
                <a:schemeClr val="bg1"/>
              </a:solidFill>
              <a:latin typeface="Karla" pitchFamily="2" charset="0"/>
              <a:ea typeface="Karla" pitchFamily="2" charset="0"/>
            </a:endParaRPr>
          </a:p>
        </p:txBody>
      </p:sp>
      <p:sp>
        <p:nvSpPr>
          <p:cNvPr id="24" name="Rectangle 23"/>
          <p:cNvSpPr/>
          <p:nvPr/>
        </p:nvSpPr>
        <p:spPr>
          <a:xfrm>
            <a:off x="792856" y="1181141"/>
            <a:ext cx="1664589" cy="671512"/>
          </a:xfrm>
          <a:prstGeom prst="rect">
            <a:avLst/>
          </a:prstGeom>
          <a:noFill/>
          <a:ln w="12700">
            <a:solidFill>
              <a:schemeClr val="tx1"/>
            </a:solid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5" name="Content Placeholder 2"/>
          <p:cNvSpPr txBox="1">
            <a:spLocks/>
          </p:cNvSpPr>
          <p:nvPr/>
        </p:nvSpPr>
        <p:spPr>
          <a:xfrm>
            <a:off x="2644320" y="1295445"/>
            <a:ext cx="1715033" cy="371475"/>
          </a:xfrm>
          <a:prstGeom prst="rect">
            <a:avLst/>
          </a:prstGeom>
          <a:noFill/>
          <a:ln>
            <a:noFill/>
          </a:ln>
        </p:spPr>
        <p:txBody>
          <a:bodyPr vert="horz" wrap="square" lIns="91440" tIns="45720" rIns="91440" bIns="45720" anchor="t" anchorCtr="0" compatLnSpc="1">
            <a:normAutofit/>
          </a:bodyPr>
          <a:lst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Arial" pitchFamily="34"/>
                <a:cs typeface="Arial" pitchFamily="34"/>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Arial" pitchFamily="34"/>
                <a:cs typeface="Arial" pitchFamily="34"/>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Arial" pitchFamily="34"/>
                <a:cs typeface="Arial" pitchFamily="34"/>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Arial" pitchFamily="34"/>
                <a:cs typeface="Arial" pitchFamily="34"/>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Arial" pitchFamily="34"/>
                <a:cs typeface="Arial" pitchFamily="34"/>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itchFamily="34"/>
              <a:buNone/>
            </a:pPr>
            <a:r>
              <a:rPr lang="fi-FI" sz="1800" dirty="0" smtClean="0">
                <a:solidFill>
                  <a:schemeClr val="bg1"/>
                </a:solidFill>
                <a:latin typeface="Karla" pitchFamily="2" charset="0"/>
                <a:ea typeface="Karla" pitchFamily="2" charset="0"/>
              </a:rPr>
              <a:t>Bootstrap</a:t>
            </a:r>
            <a:endParaRPr lang="fi-FI" sz="1800" dirty="0">
              <a:solidFill>
                <a:schemeClr val="bg1"/>
              </a:solidFill>
              <a:latin typeface="Karla" pitchFamily="2" charset="0"/>
              <a:ea typeface="Karla" pitchFamily="2" charset="0"/>
            </a:endParaRPr>
          </a:p>
        </p:txBody>
      </p:sp>
      <p:sp>
        <p:nvSpPr>
          <p:cNvPr id="26" name="Rectangle 25"/>
          <p:cNvSpPr/>
          <p:nvPr/>
        </p:nvSpPr>
        <p:spPr>
          <a:xfrm>
            <a:off x="2487691" y="1181141"/>
            <a:ext cx="1700900" cy="671512"/>
          </a:xfrm>
          <a:prstGeom prst="rect">
            <a:avLst/>
          </a:prstGeom>
          <a:noFill/>
          <a:ln w="12700">
            <a:solidFill>
              <a:schemeClr val="tx1"/>
            </a:solid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7" name="Content Placeholder 2"/>
          <p:cNvSpPr txBox="1">
            <a:spLocks/>
          </p:cNvSpPr>
          <p:nvPr/>
        </p:nvSpPr>
        <p:spPr>
          <a:xfrm>
            <a:off x="4386861" y="1297790"/>
            <a:ext cx="1715033" cy="371475"/>
          </a:xfrm>
          <a:prstGeom prst="rect">
            <a:avLst/>
          </a:prstGeom>
          <a:noFill/>
          <a:ln>
            <a:noFill/>
          </a:ln>
        </p:spPr>
        <p:txBody>
          <a:bodyPr vert="horz" wrap="square" lIns="91440" tIns="45720" rIns="91440" bIns="45720" anchor="t" anchorCtr="0" compatLnSpc="1">
            <a:normAutofit/>
          </a:bodyPr>
          <a:lst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Arial" pitchFamily="34"/>
                <a:cs typeface="Arial" pitchFamily="34"/>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Arial" pitchFamily="34"/>
                <a:cs typeface="Arial" pitchFamily="34"/>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Arial" pitchFamily="34"/>
                <a:cs typeface="Arial" pitchFamily="34"/>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Arial" pitchFamily="34"/>
                <a:cs typeface="Arial" pitchFamily="34"/>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Arial" pitchFamily="34"/>
                <a:cs typeface="Arial" pitchFamily="34"/>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itchFamily="34"/>
              <a:buNone/>
            </a:pPr>
            <a:r>
              <a:rPr lang="fi-FI" sz="1800" dirty="0" smtClean="0">
                <a:solidFill>
                  <a:schemeClr val="bg1"/>
                </a:solidFill>
                <a:latin typeface="Karla" pitchFamily="2" charset="0"/>
                <a:ea typeface="Karla" pitchFamily="2" charset="0"/>
              </a:rPr>
              <a:t>Leaflet</a:t>
            </a:r>
            <a:endParaRPr lang="fi-FI" sz="1800" dirty="0">
              <a:solidFill>
                <a:schemeClr val="bg1"/>
              </a:solidFill>
              <a:latin typeface="Karla" pitchFamily="2" charset="0"/>
              <a:ea typeface="Karla" pitchFamily="2" charset="0"/>
            </a:endParaRPr>
          </a:p>
        </p:txBody>
      </p:sp>
      <p:sp>
        <p:nvSpPr>
          <p:cNvPr id="28" name="Rectangle 27"/>
          <p:cNvSpPr/>
          <p:nvPr/>
        </p:nvSpPr>
        <p:spPr>
          <a:xfrm>
            <a:off x="4216099" y="1183486"/>
            <a:ext cx="1642909" cy="671512"/>
          </a:xfrm>
          <a:prstGeom prst="rect">
            <a:avLst/>
          </a:prstGeom>
          <a:noFill/>
          <a:ln w="12700">
            <a:solidFill>
              <a:schemeClr val="tx1"/>
            </a:solid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9" name="Content Placeholder 2"/>
          <p:cNvSpPr txBox="1">
            <a:spLocks/>
          </p:cNvSpPr>
          <p:nvPr/>
        </p:nvSpPr>
        <p:spPr>
          <a:xfrm>
            <a:off x="6950699" y="4174331"/>
            <a:ext cx="1715033" cy="371475"/>
          </a:xfrm>
          <a:prstGeom prst="rect">
            <a:avLst/>
          </a:prstGeom>
          <a:noFill/>
          <a:ln>
            <a:noFill/>
          </a:ln>
        </p:spPr>
        <p:txBody>
          <a:bodyPr vert="horz" wrap="square" lIns="91440" tIns="45720" rIns="91440" bIns="45720" anchor="t" anchorCtr="0" compatLnSpc="1">
            <a:normAutofit/>
          </a:bodyPr>
          <a:lst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Arial" pitchFamily="34"/>
                <a:cs typeface="Arial" pitchFamily="34"/>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Arial" pitchFamily="34"/>
                <a:cs typeface="Arial" pitchFamily="34"/>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Arial" pitchFamily="34"/>
                <a:cs typeface="Arial" pitchFamily="34"/>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Arial" pitchFamily="34"/>
                <a:cs typeface="Arial" pitchFamily="34"/>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Arial" pitchFamily="34"/>
                <a:cs typeface="Arial" pitchFamily="34"/>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itchFamily="34"/>
              <a:buNone/>
            </a:pPr>
            <a:r>
              <a:rPr lang="fi-FI" sz="1800" dirty="0" smtClean="0">
                <a:solidFill>
                  <a:schemeClr val="bg1"/>
                </a:solidFill>
                <a:latin typeface="Karla" pitchFamily="2" charset="0"/>
                <a:ea typeface="Karla" pitchFamily="2" charset="0"/>
              </a:rPr>
              <a:t>Swagger UI</a:t>
            </a:r>
            <a:endParaRPr lang="fi-FI" sz="1800" dirty="0">
              <a:solidFill>
                <a:schemeClr val="bg1"/>
              </a:solidFill>
              <a:latin typeface="Karla" pitchFamily="2" charset="0"/>
              <a:ea typeface="Karla" pitchFamily="2" charset="0"/>
            </a:endParaRPr>
          </a:p>
        </p:txBody>
      </p:sp>
      <p:sp>
        <p:nvSpPr>
          <p:cNvPr id="30" name="Rectangle 29"/>
          <p:cNvSpPr/>
          <p:nvPr/>
        </p:nvSpPr>
        <p:spPr>
          <a:xfrm>
            <a:off x="6822638" y="4031451"/>
            <a:ext cx="1786160" cy="671512"/>
          </a:xfrm>
          <a:prstGeom prst="rect">
            <a:avLst/>
          </a:prstGeom>
          <a:noFill/>
          <a:ln w="12700">
            <a:solidFill>
              <a:schemeClr val="tx1"/>
            </a:solid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1" name="Content Placeholder 2"/>
          <p:cNvSpPr txBox="1">
            <a:spLocks/>
          </p:cNvSpPr>
          <p:nvPr/>
        </p:nvSpPr>
        <p:spPr>
          <a:xfrm>
            <a:off x="8774117" y="4174331"/>
            <a:ext cx="1715033" cy="371475"/>
          </a:xfrm>
          <a:prstGeom prst="rect">
            <a:avLst/>
          </a:prstGeom>
          <a:noFill/>
          <a:ln>
            <a:noFill/>
          </a:ln>
        </p:spPr>
        <p:txBody>
          <a:bodyPr vert="horz" wrap="square" lIns="91440" tIns="45720" rIns="91440" bIns="45720" anchor="t" anchorCtr="0" compatLnSpc="1">
            <a:normAutofit fontScale="92500"/>
          </a:bodyPr>
          <a:lst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Arial" pitchFamily="34"/>
                <a:cs typeface="Arial" pitchFamily="34"/>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Arial" pitchFamily="34"/>
                <a:cs typeface="Arial" pitchFamily="34"/>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Arial" pitchFamily="34"/>
                <a:cs typeface="Arial" pitchFamily="34"/>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Arial" pitchFamily="34"/>
                <a:cs typeface="Arial" pitchFamily="34"/>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Arial" pitchFamily="34"/>
                <a:cs typeface="Arial" pitchFamily="34"/>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itchFamily="34"/>
              <a:buNone/>
            </a:pPr>
            <a:r>
              <a:rPr lang="fi-FI" sz="1800" dirty="0" smtClean="0">
                <a:solidFill>
                  <a:schemeClr val="bg1"/>
                </a:solidFill>
                <a:latin typeface="Karla" pitchFamily="2" charset="0"/>
                <a:ea typeface="Karla" pitchFamily="2" charset="0"/>
              </a:rPr>
              <a:t>Swagger Editor</a:t>
            </a:r>
            <a:endParaRPr lang="fi-FI" sz="1800" dirty="0">
              <a:solidFill>
                <a:schemeClr val="bg1"/>
              </a:solidFill>
              <a:latin typeface="Karla" pitchFamily="2" charset="0"/>
              <a:ea typeface="Karla" pitchFamily="2" charset="0"/>
            </a:endParaRPr>
          </a:p>
        </p:txBody>
      </p:sp>
      <p:sp>
        <p:nvSpPr>
          <p:cNvPr id="32" name="Rectangle 31"/>
          <p:cNvSpPr/>
          <p:nvPr/>
        </p:nvSpPr>
        <p:spPr>
          <a:xfrm>
            <a:off x="8617488" y="4031451"/>
            <a:ext cx="1871662" cy="671512"/>
          </a:xfrm>
          <a:prstGeom prst="rect">
            <a:avLst/>
          </a:prstGeom>
          <a:noFill/>
          <a:ln w="12700">
            <a:solidFill>
              <a:schemeClr val="tx1"/>
            </a:solid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3" name="Content Placeholder 2"/>
          <p:cNvSpPr txBox="1">
            <a:spLocks/>
          </p:cNvSpPr>
          <p:nvPr/>
        </p:nvSpPr>
        <p:spPr>
          <a:xfrm>
            <a:off x="6877218" y="3531395"/>
            <a:ext cx="1715033" cy="371475"/>
          </a:xfrm>
          <a:prstGeom prst="rect">
            <a:avLst/>
          </a:prstGeom>
          <a:noFill/>
          <a:ln>
            <a:noFill/>
          </a:ln>
        </p:spPr>
        <p:txBody>
          <a:bodyPr vert="horz" wrap="square" lIns="91440" tIns="45720" rIns="91440" bIns="45720" anchor="t" anchorCtr="0" compatLnSpc="1">
            <a:normAutofit/>
          </a:bodyPr>
          <a:lst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Arial" pitchFamily="34"/>
                <a:cs typeface="Arial" pitchFamily="34"/>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Arial" pitchFamily="34"/>
                <a:cs typeface="Arial" pitchFamily="34"/>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Arial" pitchFamily="34"/>
                <a:cs typeface="Arial" pitchFamily="34"/>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Arial" pitchFamily="34"/>
                <a:cs typeface="Arial" pitchFamily="34"/>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Arial" pitchFamily="34"/>
                <a:cs typeface="Arial" pitchFamily="34"/>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itchFamily="34"/>
              <a:buNone/>
            </a:pPr>
            <a:r>
              <a:rPr lang="fi-FI" sz="1800" b="1" dirty="0" smtClean="0">
                <a:solidFill>
                  <a:schemeClr val="bg1"/>
                </a:solidFill>
                <a:latin typeface="Karla" pitchFamily="2" charset="0"/>
                <a:ea typeface="Karla" pitchFamily="2" charset="0"/>
              </a:rPr>
              <a:t>Swagger</a:t>
            </a:r>
            <a:endParaRPr lang="fi-FI" sz="1800" b="1" dirty="0">
              <a:solidFill>
                <a:schemeClr val="bg1"/>
              </a:solidFill>
              <a:latin typeface="Karla" pitchFamily="2" charset="0"/>
              <a:ea typeface="Karla" pitchFamily="2" charset="0"/>
            </a:endParaRPr>
          </a:p>
        </p:txBody>
      </p:sp>
      <p:sp>
        <p:nvSpPr>
          <p:cNvPr id="34" name="Content Placeholder 2"/>
          <p:cNvSpPr txBox="1">
            <a:spLocks/>
          </p:cNvSpPr>
          <p:nvPr/>
        </p:nvSpPr>
        <p:spPr>
          <a:xfrm>
            <a:off x="826834" y="4030261"/>
            <a:ext cx="1715033" cy="371475"/>
          </a:xfrm>
          <a:prstGeom prst="rect">
            <a:avLst/>
          </a:prstGeom>
          <a:noFill/>
          <a:ln>
            <a:noFill/>
          </a:ln>
        </p:spPr>
        <p:txBody>
          <a:bodyPr vert="horz" wrap="square" lIns="91440" tIns="45720" rIns="91440" bIns="45720" anchor="t" anchorCtr="0" compatLnSpc="1">
            <a:normAutofit/>
          </a:bodyPr>
          <a:lst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Arial" pitchFamily="34"/>
                <a:cs typeface="Arial" pitchFamily="34"/>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Arial" pitchFamily="34"/>
                <a:cs typeface="Arial" pitchFamily="34"/>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Arial" pitchFamily="34"/>
                <a:cs typeface="Arial" pitchFamily="34"/>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Arial" pitchFamily="34"/>
                <a:cs typeface="Arial" pitchFamily="34"/>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Arial" pitchFamily="34"/>
                <a:cs typeface="Arial" pitchFamily="34"/>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itchFamily="34"/>
              <a:buNone/>
            </a:pPr>
            <a:r>
              <a:rPr lang="fi-FI" sz="1800" b="1" dirty="0" smtClean="0">
                <a:solidFill>
                  <a:schemeClr val="bg1"/>
                </a:solidFill>
                <a:latin typeface="Karla" pitchFamily="2" charset="0"/>
                <a:ea typeface="Karla" pitchFamily="2" charset="0"/>
              </a:rPr>
              <a:t>API Umbrella</a:t>
            </a:r>
            <a:endParaRPr lang="fi-FI" sz="1800" b="1" dirty="0">
              <a:solidFill>
                <a:schemeClr val="bg1"/>
              </a:solidFill>
              <a:latin typeface="Karla" pitchFamily="2" charset="0"/>
              <a:ea typeface="Karla" pitchFamily="2" charset="0"/>
            </a:endParaRPr>
          </a:p>
        </p:txBody>
      </p:sp>
      <p:sp>
        <p:nvSpPr>
          <p:cNvPr id="35" name="Title 1"/>
          <p:cNvSpPr txBox="1">
            <a:spLocks noGrp="1"/>
          </p:cNvSpPr>
          <p:nvPr>
            <p:ph type="title"/>
          </p:nvPr>
        </p:nvSpPr>
        <p:spPr>
          <a:xfrm>
            <a:off x="738187" y="265120"/>
            <a:ext cx="10515600" cy="788600"/>
          </a:xfrm>
          <a:noFill/>
        </p:spPr>
        <p:txBody>
          <a:bodyPr>
            <a:normAutofit/>
          </a:bodyPr>
          <a:lstStyle/>
          <a:p>
            <a:pPr lvl="0"/>
            <a:r>
              <a:rPr lang="fi-FI" sz="2400" dirty="0" smtClean="0">
                <a:solidFill>
                  <a:srgbClr val="FF9D00"/>
                </a:solidFill>
                <a:latin typeface="Montserrat" panose="02000505000000020004" pitchFamily="2" charset="0"/>
              </a:rPr>
              <a:t>TECHNOLOGIES</a:t>
            </a:r>
            <a:r>
              <a:rPr lang="fi-FI" sz="2400" dirty="0" smtClean="0">
                <a:latin typeface="Montserrat" panose="02000505000000020004" pitchFamily="2" charset="0"/>
              </a:rPr>
              <a:t> </a:t>
            </a:r>
            <a:r>
              <a:rPr lang="fi-FI" sz="2400" dirty="0" smtClean="0">
                <a:solidFill>
                  <a:schemeClr val="bg1"/>
                </a:solidFill>
                <a:latin typeface="Montserrat" panose="02000505000000020004" pitchFamily="2" charset="0"/>
              </a:rPr>
              <a:t>IN APINF</a:t>
            </a:r>
            <a:endParaRPr lang="en-US" sz="2400" dirty="0">
              <a:solidFill>
                <a:schemeClr val="bg1"/>
              </a:solidFill>
              <a:latin typeface="Montserrat" panose="02000505000000020004" pitchFamily="2" charset="0"/>
            </a:endParaRPr>
          </a:p>
        </p:txBody>
      </p:sp>
    </p:spTree>
    <p:extLst>
      <p:ext uri="{BB962C8B-B14F-4D97-AF65-F5344CB8AC3E}">
        <p14:creationId xmlns:p14="http://schemas.microsoft.com/office/powerpoint/2010/main" val="27916164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395" y="288099"/>
            <a:ext cx="9144000" cy="6383547"/>
          </a:xfrm>
          <a:prstGeom prst="rect">
            <a:avLst/>
          </a:prstGeom>
        </p:spPr>
      </p:pic>
    </p:spTree>
    <p:extLst>
      <p:ext uri="{BB962C8B-B14F-4D97-AF65-F5344CB8AC3E}">
        <p14:creationId xmlns:p14="http://schemas.microsoft.com/office/powerpoint/2010/main" val="3266648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 y="530370"/>
            <a:ext cx="11087100" cy="5791590"/>
          </a:xfrm>
          <a:prstGeom prst="rect">
            <a:avLst/>
          </a:prstGeom>
        </p:spPr>
      </p:pic>
    </p:spTree>
    <p:extLst>
      <p:ext uri="{BB962C8B-B14F-4D97-AF65-F5344CB8AC3E}">
        <p14:creationId xmlns:p14="http://schemas.microsoft.com/office/powerpoint/2010/main" val="25038765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354" y="721464"/>
            <a:ext cx="11162308" cy="5554075"/>
          </a:xfrm>
          <a:prstGeom prst="rect">
            <a:avLst/>
          </a:prstGeom>
        </p:spPr>
      </p:pic>
    </p:spTree>
    <p:extLst>
      <p:ext uri="{BB962C8B-B14F-4D97-AF65-F5344CB8AC3E}">
        <p14:creationId xmlns:p14="http://schemas.microsoft.com/office/powerpoint/2010/main" val="26691069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53924" y="175365"/>
            <a:ext cx="6803851" cy="6426063"/>
          </a:xfrm>
          <a:prstGeom prst="rect">
            <a:avLst/>
          </a:prstGeom>
        </p:spPr>
      </p:pic>
    </p:spTree>
    <p:extLst>
      <p:ext uri="{BB962C8B-B14F-4D97-AF65-F5344CB8AC3E}">
        <p14:creationId xmlns:p14="http://schemas.microsoft.com/office/powerpoint/2010/main" val="18247049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404" y="607874"/>
            <a:ext cx="10945783" cy="5717770"/>
          </a:xfrm>
          <a:prstGeom prst="rect">
            <a:avLst/>
          </a:prstGeom>
        </p:spPr>
      </p:pic>
    </p:spTree>
    <p:extLst>
      <p:ext uri="{BB962C8B-B14F-4D97-AF65-F5344CB8AC3E}">
        <p14:creationId xmlns:p14="http://schemas.microsoft.com/office/powerpoint/2010/main" val="4495881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i-FI" sz="2400" dirty="0" smtClean="0">
                <a:latin typeface="Montserrat" panose="02000505000000020004" pitchFamily="2" charset="0"/>
              </a:rPr>
              <a:t> CENTURY OF </a:t>
            </a:r>
            <a:r>
              <a:rPr lang="fi-FI" sz="2400" dirty="0" smtClean="0">
                <a:solidFill>
                  <a:srgbClr val="FFC000"/>
                </a:solidFill>
                <a:latin typeface="Montserrat" panose="02000505000000020004" pitchFamily="2" charset="0"/>
              </a:rPr>
              <a:t>DATA</a:t>
            </a:r>
            <a:r>
              <a:rPr lang="fi-FI" sz="2400" dirty="0" smtClean="0">
                <a:latin typeface="Montserrat" panose="02000505000000020004" pitchFamily="2" charset="0"/>
              </a:rPr>
              <a:t>?</a:t>
            </a:r>
            <a:endParaRPr lang="en-US" sz="2400" dirty="0">
              <a:latin typeface="Montserrat" panose="02000505000000020004" pitchFamily="2"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141" y="2154905"/>
            <a:ext cx="3048745" cy="2524742"/>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87576" y="2355885"/>
            <a:ext cx="2644121" cy="2480929"/>
          </a:xfrm>
          <a:prstGeom prst="rect">
            <a:avLst/>
          </a:prstGeom>
        </p:spPr>
      </p:pic>
      <p:grpSp>
        <p:nvGrpSpPr>
          <p:cNvPr id="15" name="Group 14"/>
          <p:cNvGrpSpPr/>
          <p:nvPr/>
        </p:nvGrpSpPr>
        <p:grpSpPr>
          <a:xfrm>
            <a:off x="8986387" y="2204580"/>
            <a:ext cx="2903950" cy="2632234"/>
            <a:chOff x="8914947" y="2204580"/>
            <a:chExt cx="2903950" cy="2632234"/>
          </a:xfrm>
        </p:grpSpPr>
        <p:sp>
          <p:nvSpPr>
            <p:cNvPr id="11" name="TextBox 10"/>
            <p:cNvSpPr txBox="1"/>
            <p:nvPr/>
          </p:nvSpPr>
          <p:spPr>
            <a:xfrm>
              <a:off x="8914947" y="2204580"/>
              <a:ext cx="2242159" cy="2308324"/>
            </a:xfrm>
            <a:prstGeom prst="rect">
              <a:avLst/>
            </a:prstGeom>
            <a:solidFill>
              <a:schemeClr val="bg1"/>
            </a:solidFill>
          </p:spPr>
          <p:txBody>
            <a:bodyPr wrap="square" rtlCol="0">
              <a:spAutoFit/>
            </a:bodyPr>
            <a:lstStyle/>
            <a:p>
              <a:r>
                <a:rPr lang="fi-FI" b="1" dirty="0">
                  <a:latin typeface="Courier New" panose="02070309020205020404" pitchFamily="49" charset="0"/>
                  <a:cs typeface="Courier New" panose="02070309020205020404" pitchFamily="49" charset="0"/>
                </a:rPr>
                <a:t>1</a:t>
              </a:r>
              <a:r>
                <a:rPr lang="fi-FI" b="1" dirty="0" smtClean="0">
                  <a:latin typeface="Courier New" panose="02070309020205020404" pitchFamily="49" charset="0"/>
                  <a:cs typeface="Courier New" panose="02070309020205020404" pitchFamily="49" charset="0"/>
                </a:rPr>
                <a:t>1011011</a:t>
              </a:r>
            </a:p>
            <a:p>
              <a:r>
                <a:rPr lang="fi-FI" b="1" dirty="0" smtClean="0">
                  <a:latin typeface="Courier New" panose="02070309020205020404" pitchFamily="49" charset="0"/>
                  <a:cs typeface="Courier New" panose="02070309020205020404" pitchFamily="49" charset="0"/>
                </a:rPr>
                <a:t>10011110</a:t>
              </a:r>
            </a:p>
            <a:p>
              <a:r>
                <a:rPr lang="fi-FI" b="1" dirty="0">
                  <a:latin typeface="Courier New" panose="02070309020205020404" pitchFamily="49" charset="0"/>
                  <a:cs typeface="Courier New" panose="02070309020205020404" pitchFamily="49" charset="0"/>
                </a:rPr>
                <a:t>1</a:t>
              </a:r>
              <a:r>
                <a:rPr lang="fi-FI" b="1" dirty="0" smtClean="0">
                  <a:latin typeface="Courier New" panose="02070309020205020404" pitchFamily="49" charset="0"/>
                  <a:cs typeface="Courier New" panose="02070309020205020404" pitchFamily="49" charset="0"/>
                </a:rPr>
                <a:t>0111010</a:t>
              </a:r>
            </a:p>
            <a:p>
              <a:r>
                <a:rPr lang="fi-FI" b="1" dirty="0" smtClean="0">
                  <a:latin typeface="Courier New" panose="02070309020205020404" pitchFamily="49" charset="0"/>
                  <a:cs typeface="Courier New" panose="02070309020205020404" pitchFamily="49" charset="0"/>
                </a:rPr>
                <a:t>11001101</a:t>
              </a:r>
            </a:p>
            <a:p>
              <a:r>
                <a:rPr lang="fi-FI" b="1" dirty="0" smtClean="0">
                  <a:latin typeface="Courier New" panose="02070309020205020404" pitchFamily="49" charset="0"/>
                  <a:cs typeface="Courier New" panose="02070309020205020404" pitchFamily="49" charset="0"/>
                </a:rPr>
                <a:t>10001111</a:t>
              </a:r>
            </a:p>
            <a:p>
              <a:r>
                <a:rPr lang="fi-FI" b="1" dirty="0" smtClean="0">
                  <a:latin typeface="Courier New" panose="02070309020205020404" pitchFamily="49" charset="0"/>
                  <a:cs typeface="Courier New" panose="02070309020205020404" pitchFamily="49" charset="0"/>
                </a:rPr>
                <a:t>10100110</a:t>
              </a:r>
            </a:p>
            <a:p>
              <a:r>
                <a:rPr lang="fi-FI" b="1" dirty="0" smtClean="0">
                  <a:latin typeface="Courier New" panose="02070309020205020404" pitchFamily="49" charset="0"/>
                  <a:cs typeface="Courier New" panose="02070309020205020404" pitchFamily="49" charset="0"/>
                </a:rPr>
                <a:t>00000101</a:t>
              </a:r>
              <a:endParaRPr lang="en-US" b="1" dirty="0" smtClean="0">
                <a:latin typeface="Courier New" panose="02070309020205020404" pitchFamily="49" charset="0"/>
                <a:cs typeface="Courier New" panose="02070309020205020404" pitchFamily="49" charset="0"/>
              </a:endParaRPr>
            </a:p>
            <a:p>
              <a:r>
                <a:rPr lang="fi-FI" b="1" dirty="0" smtClean="0">
                  <a:latin typeface="Courier New" panose="02070309020205020404" pitchFamily="49" charset="0"/>
                  <a:cs typeface="Courier New" panose="02070309020205020404" pitchFamily="49" charset="0"/>
                </a:rPr>
                <a:t>00001110</a:t>
              </a:r>
            </a:p>
          </p:txBody>
        </p:sp>
        <p:sp>
          <p:nvSpPr>
            <p:cNvPr id="10" name="TextBox 9"/>
            <p:cNvSpPr txBox="1"/>
            <p:nvPr/>
          </p:nvSpPr>
          <p:spPr>
            <a:xfrm>
              <a:off x="9290729" y="2352133"/>
              <a:ext cx="2242159" cy="2308324"/>
            </a:xfrm>
            <a:prstGeom prst="rect">
              <a:avLst/>
            </a:prstGeom>
            <a:solidFill>
              <a:schemeClr val="bg1"/>
            </a:solidFill>
          </p:spPr>
          <p:txBody>
            <a:bodyPr wrap="square" rtlCol="0">
              <a:spAutoFit/>
            </a:bodyPr>
            <a:lstStyle/>
            <a:p>
              <a:r>
                <a:rPr lang="fi-FI" b="1" dirty="0" smtClean="0">
                  <a:latin typeface="Courier New" panose="02070309020205020404" pitchFamily="49" charset="0"/>
                  <a:cs typeface="Courier New" panose="02070309020205020404" pitchFamily="49" charset="0"/>
                </a:rPr>
                <a:t>11001011</a:t>
              </a:r>
            </a:p>
            <a:p>
              <a:r>
                <a:rPr lang="fi-FI" b="1" dirty="0" smtClean="0">
                  <a:latin typeface="Courier New" panose="02070309020205020404" pitchFamily="49" charset="0"/>
                  <a:cs typeface="Courier New" panose="02070309020205020404" pitchFamily="49" charset="0"/>
                </a:rPr>
                <a:t>10011000</a:t>
              </a:r>
            </a:p>
            <a:p>
              <a:r>
                <a:rPr lang="fi-FI" b="1" dirty="0" smtClean="0">
                  <a:latin typeface="Courier New" panose="02070309020205020404" pitchFamily="49" charset="0"/>
                  <a:cs typeface="Courier New" panose="02070309020205020404" pitchFamily="49" charset="0"/>
                </a:rPr>
                <a:t>10101010</a:t>
              </a:r>
            </a:p>
            <a:p>
              <a:r>
                <a:rPr lang="fi-FI" b="1" dirty="0" smtClean="0">
                  <a:latin typeface="Courier New" panose="02070309020205020404" pitchFamily="49" charset="0"/>
                  <a:cs typeface="Courier New" panose="02070309020205020404" pitchFamily="49" charset="0"/>
                </a:rPr>
                <a:t>00001101</a:t>
              </a:r>
            </a:p>
            <a:p>
              <a:r>
                <a:rPr lang="fi-FI" b="1" dirty="0" smtClean="0">
                  <a:latin typeface="Courier New" panose="02070309020205020404" pitchFamily="49" charset="0"/>
                  <a:cs typeface="Courier New" panose="02070309020205020404" pitchFamily="49" charset="0"/>
                </a:rPr>
                <a:t>10001111</a:t>
              </a:r>
            </a:p>
            <a:p>
              <a:r>
                <a:rPr lang="fi-FI" b="1" dirty="0" smtClean="0">
                  <a:latin typeface="Courier New" panose="02070309020205020404" pitchFamily="49" charset="0"/>
                  <a:cs typeface="Courier New" panose="02070309020205020404" pitchFamily="49" charset="0"/>
                </a:rPr>
                <a:t>10100110</a:t>
              </a:r>
            </a:p>
            <a:p>
              <a:r>
                <a:rPr lang="fi-FI" b="1" dirty="0" smtClean="0">
                  <a:latin typeface="Courier New" panose="02070309020205020404" pitchFamily="49" charset="0"/>
                  <a:cs typeface="Courier New" panose="02070309020205020404" pitchFamily="49" charset="0"/>
                </a:rPr>
                <a:t>01010101</a:t>
              </a:r>
              <a:endParaRPr lang="en-US" b="1" dirty="0" smtClean="0">
                <a:latin typeface="Courier New" panose="02070309020205020404" pitchFamily="49" charset="0"/>
                <a:cs typeface="Courier New" panose="02070309020205020404" pitchFamily="49" charset="0"/>
              </a:endParaRPr>
            </a:p>
            <a:p>
              <a:r>
                <a:rPr lang="fi-FI" b="1" dirty="0" smtClean="0">
                  <a:latin typeface="Courier New" panose="02070309020205020404" pitchFamily="49" charset="0"/>
                  <a:cs typeface="Courier New" panose="02070309020205020404" pitchFamily="49" charset="0"/>
                </a:rPr>
                <a:t>00001110</a:t>
              </a:r>
            </a:p>
          </p:txBody>
        </p:sp>
        <p:sp>
          <p:nvSpPr>
            <p:cNvPr id="7" name="TextBox 6"/>
            <p:cNvSpPr txBox="1"/>
            <p:nvPr/>
          </p:nvSpPr>
          <p:spPr>
            <a:xfrm>
              <a:off x="9576738" y="2528490"/>
              <a:ext cx="2242159" cy="2308324"/>
            </a:xfrm>
            <a:prstGeom prst="rect">
              <a:avLst/>
            </a:prstGeom>
            <a:solidFill>
              <a:schemeClr val="bg1"/>
            </a:solidFill>
          </p:spPr>
          <p:txBody>
            <a:bodyPr wrap="square" rtlCol="0">
              <a:spAutoFit/>
            </a:bodyPr>
            <a:lstStyle/>
            <a:p>
              <a:r>
                <a:rPr lang="fi-FI" b="1" dirty="0" smtClean="0">
                  <a:latin typeface="Courier New" panose="02070309020205020404" pitchFamily="49" charset="0"/>
                  <a:cs typeface="Courier New" panose="02070309020205020404" pitchFamily="49" charset="0"/>
                </a:rPr>
                <a:t>01011011</a:t>
              </a:r>
            </a:p>
            <a:p>
              <a:r>
                <a:rPr lang="fi-FI" b="1" dirty="0" smtClean="0">
                  <a:latin typeface="Courier New" panose="02070309020205020404" pitchFamily="49" charset="0"/>
                  <a:cs typeface="Courier New" panose="02070309020205020404" pitchFamily="49" charset="0"/>
                </a:rPr>
                <a:t>11011110</a:t>
              </a:r>
            </a:p>
            <a:p>
              <a:r>
                <a:rPr lang="fi-FI" b="1" dirty="0" smtClean="0">
                  <a:latin typeface="Courier New" panose="02070309020205020404" pitchFamily="49" charset="0"/>
                  <a:cs typeface="Courier New" panose="02070309020205020404" pitchFamily="49" charset="0"/>
                </a:rPr>
                <a:t>00111010</a:t>
              </a:r>
            </a:p>
            <a:p>
              <a:r>
                <a:rPr lang="fi-FI" b="1" dirty="0" smtClean="0">
                  <a:latin typeface="Courier New" panose="02070309020205020404" pitchFamily="49" charset="0"/>
                  <a:cs typeface="Courier New" panose="02070309020205020404" pitchFamily="49" charset="0"/>
                </a:rPr>
                <a:t>11001101</a:t>
              </a:r>
            </a:p>
            <a:p>
              <a:r>
                <a:rPr lang="fi-FI" b="1" dirty="0" smtClean="0">
                  <a:latin typeface="Courier New" panose="02070309020205020404" pitchFamily="49" charset="0"/>
                  <a:cs typeface="Courier New" panose="02070309020205020404" pitchFamily="49" charset="0"/>
                </a:rPr>
                <a:t>10001111</a:t>
              </a:r>
            </a:p>
            <a:p>
              <a:r>
                <a:rPr lang="fi-FI" b="1" dirty="0" smtClean="0">
                  <a:latin typeface="Courier New" panose="02070309020205020404" pitchFamily="49" charset="0"/>
                  <a:cs typeface="Courier New" panose="02070309020205020404" pitchFamily="49" charset="0"/>
                </a:rPr>
                <a:t>10100110</a:t>
              </a:r>
            </a:p>
            <a:p>
              <a:r>
                <a:rPr lang="fi-FI" b="1" dirty="0" smtClean="0">
                  <a:latin typeface="Courier New" panose="02070309020205020404" pitchFamily="49" charset="0"/>
                  <a:cs typeface="Courier New" panose="02070309020205020404" pitchFamily="49" charset="0"/>
                </a:rPr>
                <a:t>10010101</a:t>
              </a:r>
              <a:endParaRPr lang="en-US" b="1" dirty="0" smtClean="0">
                <a:latin typeface="Courier New" panose="02070309020205020404" pitchFamily="49" charset="0"/>
                <a:cs typeface="Courier New" panose="02070309020205020404" pitchFamily="49" charset="0"/>
              </a:endParaRPr>
            </a:p>
            <a:p>
              <a:r>
                <a:rPr lang="fi-FI" b="1" dirty="0" smtClean="0">
                  <a:latin typeface="Courier New" panose="02070309020205020404" pitchFamily="49" charset="0"/>
                  <a:cs typeface="Courier New" panose="02070309020205020404" pitchFamily="49" charset="0"/>
                </a:rPr>
                <a:t>00001110</a:t>
              </a:r>
            </a:p>
          </p:txBody>
        </p:sp>
      </p:grpSp>
      <p:sp>
        <p:nvSpPr>
          <p:cNvPr id="12" name="TextBox 11"/>
          <p:cNvSpPr txBox="1"/>
          <p:nvPr/>
        </p:nvSpPr>
        <p:spPr>
          <a:xfrm>
            <a:off x="1314453" y="5022558"/>
            <a:ext cx="1900237" cy="400110"/>
          </a:xfrm>
          <a:prstGeom prst="rect">
            <a:avLst/>
          </a:prstGeom>
          <a:noFill/>
        </p:spPr>
        <p:txBody>
          <a:bodyPr wrap="square" rtlCol="0">
            <a:spAutoFit/>
          </a:bodyPr>
          <a:lstStyle/>
          <a:p>
            <a:r>
              <a:rPr lang="fi-FI" sz="2000" dirty="0" smtClean="0">
                <a:latin typeface="Montserrat" panose="02000505000000020004" pitchFamily="2" charset="0"/>
              </a:rPr>
              <a:t>19th century</a:t>
            </a:r>
            <a:endParaRPr lang="en-US" sz="2000" dirty="0">
              <a:latin typeface="Montserrat" panose="02000505000000020004" pitchFamily="2" charset="0"/>
            </a:endParaRPr>
          </a:p>
        </p:txBody>
      </p:sp>
      <p:sp>
        <p:nvSpPr>
          <p:cNvPr id="13" name="TextBox 12"/>
          <p:cNvSpPr txBox="1"/>
          <p:nvPr/>
        </p:nvSpPr>
        <p:spPr>
          <a:xfrm>
            <a:off x="5530950" y="5022558"/>
            <a:ext cx="1900237" cy="400110"/>
          </a:xfrm>
          <a:prstGeom prst="rect">
            <a:avLst/>
          </a:prstGeom>
          <a:noFill/>
        </p:spPr>
        <p:txBody>
          <a:bodyPr wrap="square" rtlCol="0">
            <a:spAutoFit/>
          </a:bodyPr>
          <a:lstStyle/>
          <a:p>
            <a:r>
              <a:rPr lang="fi-FI" sz="2000" dirty="0" smtClean="0">
                <a:latin typeface="Montserrat" panose="02000505000000020004" pitchFamily="2" charset="0"/>
              </a:rPr>
              <a:t>20th century</a:t>
            </a:r>
            <a:endParaRPr lang="en-US" sz="2000" dirty="0">
              <a:latin typeface="Montserrat" panose="02000505000000020004" pitchFamily="2" charset="0"/>
            </a:endParaRPr>
          </a:p>
        </p:txBody>
      </p:sp>
      <p:sp>
        <p:nvSpPr>
          <p:cNvPr id="14" name="TextBox 13"/>
          <p:cNvSpPr txBox="1"/>
          <p:nvPr/>
        </p:nvSpPr>
        <p:spPr>
          <a:xfrm>
            <a:off x="9205002" y="5022558"/>
            <a:ext cx="1900237" cy="400110"/>
          </a:xfrm>
          <a:prstGeom prst="rect">
            <a:avLst/>
          </a:prstGeom>
          <a:noFill/>
        </p:spPr>
        <p:txBody>
          <a:bodyPr wrap="square" rtlCol="0">
            <a:spAutoFit/>
          </a:bodyPr>
          <a:lstStyle/>
          <a:p>
            <a:r>
              <a:rPr lang="fi-FI" sz="2000" dirty="0" smtClean="0">
                <a:latin typeface="Montserrat" panose="02000505000000020004" pitchFamily="2" charset="0"/>
              </a:rPr>
              <a:t>21st century</a:t>
            </a:r>
            <a:endParaRPr lang="en-US" sz="2000" dirty="0">
              <a:latin typeface="Montserrat" panose="02000505000000020004" pitchFamily="2" charset="0"/>
            </a:endParaRPr>
          </a:p>
        </p:txBody>
      </p:sp>
    </p:spTree>
    <p:extLst>
      <p:ext uri="{BB962C8B-B14F-4D97-AF65-F5344CB8AC3E}">
        <p14:creationId xmlns:p14="http://schemas.microsoft.com/office/powerpoint/2010/main" val="15820472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28" y="608731"/>
            <a:ext cx="11212656" cy="5579127"/>
          </a:xfrm>
          <a:prstGeom prst="rect">
            <a:avLst/>
          </a:prstGeom>
        </p:spPr>
      </p:pic>
    </p:spTree>
    <p:extLst>
      <p:ext uri="{BB962C8B-B14F-4D97-AF65-F5344CB8AC3E}">
        <p14:creationId xmlns:p14="http://schemas.microsoft.com/office/powerpoint/2010/main" val="15410487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244" y="558772"/>
            <a:ext cx="10596052" cy="5729293"/>
          </a:xfrm>
          <a:prstGeom prst="rect">
            <a:avLst/>
          </a:prstGeom>
        </p:spPr>
      </p:pic>
    </p:spTree>
    <p:extLst>
      <p:ext uri="{BB962C8B-B14F-4D97-AF65-F5344CB8AC3E}">
        <p14:creationId xmlns:p14="http://schemas.microsoft.com/office/powerpoint/2010/main" val="20827943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rot="16200000">
            <a:off x="8572102" y="3231847"/>
            <a:ext cx="6858001" cy="381795"/>
          </a:xfrm>
          <a:prstGeom prst="rect">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0" y="6435118"/>
            <a:ext cx="12192000" cy="422881"/>
          </a:xfrm>
          <a:prstGeom prst="rect">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851" y="565758"/>
            <a:ext cx="8437461" cy="5685397"/>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2783" y="6435119"/>
            <a:ext cx="890586" cy="422880"/>
          </a:xfrm>
          <a:prstGeom prst="rect">
            <a:avLst/>
          </a:prstGeom>
        </p:spPr>
      </p:pic>
      <p:sp>
        <p:nvSpPr>
          <p:cNvPr id="7" name="Rectangle 6"/>
          <p:cNvSpPr/>
          <p:nvPr/>
        </p:nvSpPr>
        <p:spPr>
          <a:xfrm>
            <a:off x="0" y="0"/>
            <a:ext cx="12192000" cy="381795"/>
          </a:xfrm>
          <a:prstGeom prst="rect">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rot="16200000">
            <a:off x="-3242867" y="3238102"/>
            <a:ext cx="6858001" cy="381795"/>
          </a:xfrm>
          <a:prstGeom prst="rect">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426902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6" name="Straight Connector 5"/>
          <p:cNvCxnSpPr/>
          <p:nvPr/>
        </p:nvCxnSpPr>
        <p:spPr>
          <a:xfrm flipV="1">
            <a:off x="-495946" y="-1177865"/>
            <a:ext cx="12011188" cy="7237703"/>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3"/>
          <a:stretch>
            <a:fillRect/>
          </a:stretch>
        </p:blipFill>
        <p:spPr>
          <a:xfrm>
            <a:off x="1" y="-1"/>
            <a:ext cx="12192000" cy="6858001"/>
          </a:xfrm>
          <a:prstGeom prst="rect">
            <a:avLst/>
          </a:prstGeom>
        </p:spPr>
      </p:pic>
      <p:sp>
        <p:nvSpPr>
          <p:cNvPr id="17" name="Oval 16"/>
          <p:cNvSpPr/>
          <p:nvPr/>
        </p:nvSpPr>
        <p:spPr>
          <a:xfrm>
            <a:off x="269823" y="2383436"/>
            <a:ext cx="2263515" cy="2158583"/>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smtClean="0"/>
              <a:t>Dashboard</a:t>
            </a:r>
            <a:br>
              <a:rPr lang="fi-FI" dirty="0" smtClean="0"/>
            </a:br>
            <a:r>
              <a:rPr lang="fi-FI" dirty="0" smtClean="0"/>
              <a:t>improvements</a:t>
            </a:r>
            <a:endParaRPr lang="en-US" dirty="0"/>
          </a:p>
        </p:txBody>
      </p:sp>
      <p:sp>
        <p:nvSpPr>
          <p:cNvPr id="18" name="Oval 17"/>
          <p:cNvSpPr/>
          <p:nvPr/>
        </p:nvSpPr>
        <p:spPr>
          <a:xfrm>
            <a:off x="3104361" y="1810062"/>
            <a:ext cx="2112216" cy="201243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smtClean="0"/>
              <a:t>Tighter integration to Swagger</a:t>
            </a:r>
            <a:endParaRPr lang="en-US" dirty="0"/>
          </a:p>
        </p:txBody>
      </p:sp>
      <p:sp>
        <p:nvSpPr>
          <p:cNvPr id="19" name="Oval 18"/>
          <p:cNvSpPr/>
          <p:nvPr/>
        </p:nvSpPr>
        <p:spPr>
          <a:xfrm>
            <a:off x="6096001" y="422196"/>
            <a:ext cx="1798820" cy="1618937"/>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smtClean="0"/>
              <a:t>API backlog</a:t>
            </a:r>
            <a:endParaRPr lang="en-US" dirty="0"/>
          </a:p>
        </p:txBody>
      </p:sp>
      <p:sp>
        <p:nvSpPr>
          <p:cNvPr id="20" name="Oval 19"/>
          <p:cNvSpPr/>
          <p:nvPr/>
        </p:nvSpPr>
        <p:spPr>
          <a:xfrm>
            <a:off x="9311687" y="2041133"/>
            <a:ext cx="1798820" cy="1618937"/>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smtClean="0"/>
              <a:t>Federation</a:t>
            </a:r>
            <a:endParaRPr lang="en-US" dirty="0"/>
          </a:p>
        </p:txBody>
      </p:sp>
      <p:sp>
        <p:nvSpPr>
          <p:cNvPr id="21" name="Oval 20"/>
          <p:cNvSpPr/>
          <p:nvPr/>
        </p:nvSpPr>
        <p:spPr>
          <a:xfrm>
            <a:off x="6490742" y="3218997"/>
            <a:ext cx="2144186" cy="196760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smtClean="0"/>
              <a:t>Whitelabeling</a:t>
            </a:r>
            <a:endParaRPr lang="en-US" dirty="0"/>
          </a:p>
        </p:txBody>
      </p:sp>
      <p:sp>
        <p:nvSpPr>
          <p:cNvPr id="22" name="Oval 21"/>
          <p:cNvSpPr/>
          <p:nvPr/>
        </p:nvSpPr>
        <p:spPr>
          <a:xfrm>
            <a:off x="4676931" y="5019293"/>
            <a:ext cx="1798820" cy="1618937"/>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smtClean="0"/>
              <a:t>Mixing API sources</a:t>
            </a:r>
            <a:endParaRPr lang="en-US" dirty="0"/>
          </a:p>
        </p:txBody>
      </p:sp>
    </p:spTree>
    <p:extLst>
      <p:ext uri="{BB962C8B-B14F-4D97-AF65-F5344CB8AC3E}">
        <p14:creationId xmlns:p14="http://schemas.microsoft.com/office/powerpoint/2010/main" val="17107988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Flowchart: Manual Input 11"/>
          <p:cNvSpPr/>
          <p:nvPr/>
        </p:nvSpPr>
        <p:spPr>
          <a:xfrm rot="16200000">
            <a:off x="3955940" y="-1379424"/>
            <a:ext cx="6881807" cy="9593037"/>
          </a:xfrm>
          <a:prstGeom prst="flowChartManualInput">
            <a:avLst/>
          </a:prstGeom>
          <a:solidFill>
            <a:srgbClr val="FFC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arallelogram 15"/>
          <p:cNvSpPr/>
          <p:nvPr/>
        </p:nvSpPr>
        <p:spPr>
          <a:xfrm flipH="1">
            <a:off x="2514560" y="-14288"/>
            <a:ext cx="2039517" cy="6872996"/>
          </a:xfrm>
          <a:custGeom>
            <a:avLst>
              <a:gd name="f8" fmla="val 88934"/>
            </a:avLst>
            <a:gdLst>
              <a:gd name="f1" fmla="val 10800000"/>
              <a:gd name="f2" fmla="val 5400000"/>
              <a:gd name="f3" fmla="val 180"/>
              <a:gd name="f4" fmla="val w"/>
              <a:gd name="f5" fmla="val h"/>
              <a:gd name="f6" fmla="val ss"/>
              <a:gd name="f7" fmla="val 0"/>
              <a:gd name="f8" fmla="val 88934"/>
              <a:gd name="f9" fmla="+- 0 0 -360"/>
              <a:gd name="f10" fmla="+- 0 0 -90"/>
              <a:gd name="f11" fmla="+- 0 0 -180"/>
              <a:gd name="f12" fmla="+- 0 0 -27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5 f17 1"/>
              <a:gd name="f26" fmla="*/ f18 1 f3"/>
              <a:gd name="f27" fmla="*/ f19 1 f3"/>
              <a:gd name="f28" fmla="*/ f20 1 f3"/>
              <a:gd name="f29" fmla="*/ f21 1 f3"/>
              <a:gd name="f30" fmla="*/ f22 1 21600"/>
              <a:gd name="f31" fmla="*/ f23 1 21600"/>
              <a:gd name="f32" fmla="*/ 21600 f22 1"/>
              <a:gd name="f33" fmla="*/ 21600 f23 1"/>
              <a:gd name="f34" fmla="+- f26 0 f2"/>
              <a:gd name="f35" fmla="+- f27 0 f2"/>
              <a:gd name="f36" fmla="+- f28 0 f2"/>
              <a:gd name="f37" fmla="+- f29 0 f2"/>
              <a:gd name="f38" fmla="min f31 f30"/>
              <a:gd name="f39" fmla="*/ f32 1 f24"/>
              <a:gd name="f40" fmla="*/ f33 1 f24"/>
              <a:gd name="f41" fmla="val f39"/>
              <a:gd name="f42" fmla="val f40"/>
              <a:gd name="f43" fmla="*/ f16 f38 1"/>
              <a:gd name="f44" fmla="+- f42 0 f16"/>
              <a:gd name="f45" fmla="+- f41 0 f16"/>
              <a:gd name="f46" fmla="*/ f42 f38 1"/>
              <a:gd name="f47" fmla="*/ f41 f38 1"/>
              <a:gd name="f48" fmla="*/ f44 1 2"/>
              <a:gd name="f49" fmla="*/ f45 1 2"/>
              <a:gd name="f50" fmla="min f45 f44"/>
              <a:gd name="f51" fmla="*/ 100000 f45 1"/>
              <a:gd name="f52" fmla="+- f16 f48 0"/>
              <a:gd name="f53" fmla="+- f16 f49 0"/>
              <a:gd name="f54" fmla="*/ f51 1 f50"/>
              <a:gd name="f55" fmla="*/ f50 f17 1"/>
              <a:gd name="f56" fmla="*/ f55 1 200000"/>
              <a:gd name="f57" fmla="*/ f55 1 100000"/>
              <a:gd name="f58" fmla="*/ f25 1 f54"/>
              <a:gd name="f59" fmla="*/ f44 f53 1"/>
              <a:gd name="f60" fmla="*/ f53 f38 1"/>
              <a:gd name="f61" fmla="*/ f52 f38 1"/>
              <a:gd name="f62" fmla="+- f41 0 f56"/>
              <a:gd name="f63" fmla="+- f41 0 f57"/>
              <a:gd name="f64" fmla="+- 1 f58 0"/>
              <a:gd name="f65" fmla="*/ f59 1 f57"/>
              <a:gd name="f66" fmla="*/ f57 f38 1"/>
              <a:gd name="f67" fmla="*/ f56 f38 1"/>
              <a:gd name="f68" fmla="*/ f63 1 2"/>
              <a:gd name="f69" fmla="*/ f64 1 12"/>
              <a:gd name="f70" fmla="val f65"/>
              <a:gd name="f71" fmla="*/ f63 f38 1"/>
              <a:gd name="f72" fmla="*/ f62 f38 1"/>
              <a:gd name="f73" fmla="+- f41 0 f68"/>
              <a:gd name="f74" fmla="*/ f69 f45 1"/>
              <a:gd name="f75" fmla="*/ f69 f44 1"/>
              <a:gd name="f76" fmla="+- f42 0 f70"/>
              <a:gd name="f77" fmla="*/ f68 f38 1"/>
              <a:gd name="f78" fmla="*/ f70 f38 1"/>
              <a:gd name="f79" fmla="+- f41 0 f74"/>
              <a:gd name="f80" fmla="+- f42 0 f75"/>
              <a:gd name="f81" fmla="*/ f74 f38 1"/>
              <a:gd name="f82" fmla="*/ f75 f38 1"/>
              <a:gd name="f83" fmla="*/ f76 f38 1"/>
              <a:gd name="f84" fmla="*/ f73 f38 1"/>
              <a:gd name="f85" fmla="*/ f79 f38 1"/>
              <a:gd name="f86" fmla="*/ f80 f38 1"/>
            </a:gdLst>
            <a:ahLst/>
            <a:cxnLst>
              <a:cxn ang="3cd4">
                <a:pos x="hc" y="t"/>
              </a:cxn>
              <a:cxn ang="0">
                <a:pos x="r" y="vc"/>
              </a:cxn>
              <a:cxn ang="cd4">
                <a:pos x="hc" y="b"/>
              </a:cxn>
              <a:cxn ang="cd2">
                <a:pos x="l" y="vc"/>
              </a:cxn>
              <a:cxn ang="f34">
                <a:pos x="f60" y="f83"/>
              </a:cxn>
              <a:cxn ang="f34">
                <a:pos x="f84" y="f43"/>
              </a:cxn>
              <a:cxn ang="f35">
                <a:pos x="f72" y="f61"/>
              </a:cxn>
              <a:cxn ang="f36">
                <a:pos x="f77" y="f46"/>
              </a:cxn>
              <a:cxn ang="f36">
                <a:pos x="f60" y="f78"/>
              </a:cxn>
              <a:cxn ang="f37">
                <a:pos x="f67" y="f61"/>
              </a:cxn>
            </a:cxnLst>
            <a:rect l="f81" t="f82" r="f85" b="f86"/>
            <a:pathLst>
              <a:path>
                <a:moveTo>
                  <a:pt x="f43" y="f46"/>
                </a:moveTo>
                <a:lnTo>
                  <a:pt x="f66" y="f43"/>
                </a:lnTo>
                <a:lnTo>
                  <a:pt x="f47" y="f43"/>
                </a:lnTo>
                <a:lnTo>
                  <a:pt x="f71" y="f46"/>
                </a:lnTo>
                <a:close/>
              </a:path>
            </a:pathLst>
          </a:custGeom>
          <a:solidFill>
            <a:srgbClr val="FF9D0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27" name="Title 1"/>
          <p:cNvSpPr txBox="1">
            <a:spLocks noGrp="1"/>
          </p:cNvSpPr>
          <p:nvPr>
            <p:ph type="title"/>
          </p:nvPr>
        </p:nvSpPr>
        <p:spPr>
          <a:xfrm>
            <a:off x="695323" y="679465"/>
            <a:ext cx="1905001" cy="1325559"/>
          </a:xfrm>
        </p:spPr>
        <p:txBody>
          <a:bodyPr>
            <a:normAutofit/>
          </a:bodyPr>
          <a:lstStyle/>
          <a:p>
            <a:pPr lvl="0"/>
            <a:r>
              <a:rPr lang="fi-FI" sz="2400" b="1" dirty="0" smtClean="0">
                <a:latin typeface="Montserrat" panose="02000505000000020004" pitchFamily="2" charset="0"/>
              </a:rPr>
              <a:t>OPTIONS</a:t>
            </a:r>
            <a:endParaRPr lang="en-US" sz="2400" b="1" dirty="0">
              <a:solidFill>
                <a:schemeClr val="tx1"/>
              </a:solidFill>
              <a:latin typeface="Montserrat" panose="02000505000000020004" pitchFamily="2" charset="0"/>
            </a:endParaRPr>
          </a:p>
        </p:txBody>
      </p:sp>
      <p:sp>
        <p:nvSpPr>
          <p:cNvPr id="8" name="Text Placeholder 3"/>
          <p:cNvSpPr txBox="1">
            <a:spLocks/>
          </p:cNvSpPr>
          <p:nvPr/>
        </p:nvSpPr>
        <p:spPr>
          <a:xfrm>
            <a:off x="4125927" y="1595434"/>
            <a:ext cx="3800058" cy="823910"/>
          </a:xfrm>
          <a:prstGeom prst="rect">
            <a:avLst/>
          </a:prstGeom>
          <a:noFill/>
          <a:ln>
            <a:noFill/>
          </a:ln>
        </p:spPr>
        <p:txBody>
          <a:bodyPr vert="horz" wrap="square" lIns="91440" tIns="45720" rIns="91440" bIns="45720" anchor="b" anchorCtr="0" compatLnSpc="1">
            <a:normAutofit/>
          </a:bodyPr>
          <a:lst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Arial" pitchFamily="34"/>
                <a:cs typeface="Arial" pitchFamily="34"/>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Arial" pitchFamily="34"/>
                <a:cs typeface="Arial" pitchFamily="34"/>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Arial" pitchFamily="34"/>
                <a:cs typeface="Arial" pitchFamily="34"/>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Arial" pitchFamily="34"/>
                <a:cs typeface="Arial" pitchFamily="34"/>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Arial" pitchFamily="34"/>
                <a:cs typeface="Arial" pitchFamily="34"/>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sz="1800" b="1" dirty="0" smtClean="0">
                <a:solidFill>
                  <a:schemeClr val="bg1"/>
                </a:solidFill>
                <a:latin typeface="Karla" pitchFamily="2" charset="0"/>
                <a:ea typeface="Karla" pitchFamily="2" charset="0"/>
              </a:rPr>
              <a:t>Apinf as free tool	</a:t>
            </a:r>
            <a:endParaRPr lang="fi-FI" sz="1800" b="1" dirty="0">
              <a:solidFill>
                <a:schemeClr val="bg1"/>
              </a:solidFill>
              <a:latin typeface="Karla" pitchFamily="2" charset="0"/>
              <a:ea typeface="Karla" pitchFamily="2" charset="0"/>
            </a:endParaRPr>
          </a:p>
        </p:txBody>
      </p:sp>
      <p:sp>
        <p:nvSpPr>
          <p:cNvPr id="9" name="Content Placeholder 4"/>
          <p:cNvSpPr txBox="1">
            <a:spLocks/>
          </p:cNvSpPr>
          <p:nvPr/>
        </p:nvSpPr>
        <p:spPr>
          <a:xfrm>
            <a:off x="4125928" y="2547937"/>
            <a:ext cx="3714293" cy="3684583"/>
          </a:xfrm>
          <a:prstGeom prst="rect">
            <a:avLst/>
          </a:prstGeom>
        </p:spPr>
        <p:txBody>
          <a:bodyPr anchor="t"/>
          <a:lst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smtClean="0">
                <a:solidFill>
                  <a:schemeClr val="tx1"/>
                </a:solidFill>
                <a:latin typeface="Karla" pitchFamily="2" charset="0"/>
                <a:ea typeface="Karla" pitchFamily="2" charset="0"/>
              </a:rPr>
              <a:t>Full API management tool</a:t>
            </a:r>
          </a:p>
          <a:p>
            <a:r>
              <a:rPr lang="en-US" sz="1800" dirty="0" smtClean="0">
                <a:solidFill>
                  <a:schemeClr val="tx1"/>
                </a:solidFill>
                <a:latin typeface="Karla" pitchFamily="2" charset="0"/>
                <a:ea typeface="Karla" pitchFamily="2" charset="0"/>
              </a:rPr>
              <a:t>Analytics</a:t>
            </a:r>
          </a:p>
          <a:p>
            <a:r>
              <a:rPr lang="en-US" sz="1800" dirty="0" smtClean="0">
                <a:solidFill>
                  <a:schemeClr val="tx1"/>
                </a:solidFill>
                <a:latin typeface="Karla" pitchFamily="2" charset="0"/>
                <a:ea typeface="Karla" pitchFamily="2" charset="0"/>
              </a:rPr>
              <a:t>Cloud or self-hosted</a:t>
            </a:r>
          </a:p>
          <a:p>
            <a:r>
              <a:rPr lang="en-US" sz="1800" dirty="0" smtClean="0">
                <a:solidFill>
                  <a:schemeClr val="tx1"/>
                </a:solidFill>
                <a:latin typeface="Karla" pitchFamily="2" charset="0"/>
                <a:ea typeface="Karla" pitchFamily="2" charset="0"/>
              </a:rPr>
              <a:t>Community supported</a:t>
            </a:r>
            <a:endParaRPr lang="en-US" sz="1800" dirty="0">
              <a:solidFill>
                <a:schemeClr val="tx1"/>
              </a:solidFill>
              <a:latin typeface="Karla" pitchFamily="2" charset="0"/>
              <a:ea typeface="Karla" pitchFamily="2" charset="0"/>
            </a:endParaRPr>
          </a:p>
        </p:txBody>
      </p:sp>
      <p:sp>
        <p:nvSpPr>
          <p:cNvPr id="10" name="Text Placeholder 5"/>
          <p:cNvSpPr txBox="1">
            <a:spLocks noGrp="1"/>
          </p:cNvSpPr>
          <p:nvPr>
            <p:ph idx="4294967295"/>
          </p:nvPr>
        </p:nvSpPr>
        <p:spPr>
          <a:xfrm>
            <a:off x="7558095" y="1595434"/>
            <a:ext cx="4633905" cy="823910"/>
          </a:xfrm>
          <a:prstGeom prst="rect">
            <a:avLst/>
          </a:prstGeom>
        </p:spPr>
        <p:txBody>
          <a:bodyPr anchor="b"/>
          <a:lstStyle/>
          <a:p>
            <a:pPr marL="0" lvl="0" indent="0">
              <a:buNone/>
            </a:pPr>
            <a:r>
              <a:rPr lang="fi-FI" sz="1800" b="1" dirty="0">
                <a:solidFill>
                  <a:schemeClr val="bg1"/>
                </a:solidFill>
                <a:latin typeface="Karla" pitchFamily="2" charset="0"/>
                <a:ea typeface="Karla" pitchFamily="2" charset="0"/>
              </a:rPr>
              <a:t>Apinf as </a:t>
            </a:r>
            <a:r>
              <a:rPr lang="fi-FI" sz="1800" b="1" dirty="0" smtClean="0">
                <a:solidFill>
                  <a:schemeClr val="bg1"/>
                </a:solidFill>
                <a:latin typeface="Karla" pitchFamily="2" charset="0"/>
                <a:ea typeface="Karla" pitchFamily="2" charset="0"/>
              </a:rPr>
              <a:t>service			    </a:t>
            </a:r>
            <a:endParaRPr lang="en-US" sz="1800" b="1" dirty="0">
              <a:solidFill>
                <a:schemeClr val="bg1"/>
              </a:solidFill>
              <a:latin typeface="Karla" pitchFamily="2" charset="0"/>
              <a:ea typeface="Karla" pitchFamily="2" charset="0"/>
            </a:endParaRPr>
          </a:p>
        </p:txBody>
      </p:sp>
      <p:sp>
        <p:nvSpPr>
          <p:cNvPr id="11" name="Content Placeholder 6"/>
          <p:cNvSpPr txBox="1">
            <a:spLocks noGrp="1"/>
          </p:cNvSpPr>
          <p:nvPr>
            <p:ph idx="4294967295"/>
          </p:nvPr>
        </p:nvSpPr>
        <p:spPr>
          <a:xfrm>
            <a:off x="7558096" y="2547937"/>
            <a:ext cx="4414838" cy="3684583"/>
          </a:xfrm>
          <a:prstGeom prst="rect">
            <a:avLst/>
          </a:prstGeom>
        </p:spPr>
        <p:txBody>
          <a:bodyPr>
            <a:normAutofit/>
          </a:bodyPr>
          <a:lstStyle/>
          <a:p>
            <a:pPr lvl="0"/>
            <a:r>
              <a:rPr lang="fi-FI" sz="1800" dirty="0">
                <a:solidFill>
                  <a:schemeClr val="tx1"/>
                </a:solidFill>
                <a:latin typeface="Karla" pitchFamily="2" charset="0"/>
                <a:ea typeface="Karla" pitchFamily="2" charset="0"/>
              </a:rPr>
              <a:t>Hosting</a:t>
            </a:r>
          </a:p>
          <a:p>
            <a:pPr lvl="0"/>
            <a:r>
              <a:rPr lang="fi-FI" sz="1800" dirty="0">
                <a:solidFill>
                  <a:schemeClr val="tx1"/>
                </a:solidFill>
                <a:latin typeface="Karla" pitchFamily="2" charset="0"/>
                <a:ea typeface="Karla" pitchFamily="2" charset="0"/>
              </a:rPr>
              <a:t>Initial setup and installation support</a:t>
            </a:r>
          </a:p>
          <a:p>
            <a:pPr lvl="0"/>
            <a:r>
              <a:rPr lang="fi-FI" sz="1800" dirty="0">
                <a:solidFill>
                  <a:schemeClr val="tx1"/>
                </a:solidFill>
                <a:latin typeface="Karla" pitchFamily="2" charset="0"/>
                <a:ea typeface="Karla" pitchFamily="2" charset="0"/>
              </a:rPr>
              <a:t>Whitelabeling </a:t>
            </a:r>
            <a:r>
              <a:rPr lang="fi-FI" sz="1800" dirty="0" smtClean="0">
                <a:solidFill>
                  <a:schemeClr val="tx1"/>
                </a:solidFill>
                <a:latin typeface="Karla" pitchFamily="2" charset="0"/>
                <a:ea typeface="Karla" pitchFamily="2" charset="0"/>
              </a:rPr>
              <a:t>/ re-branding</a:t>
            </a:r>
            <a:endParaRPr lang="fi-FI" sz="1800" dirty="0">
              <a:solidFill>
                <a:schemeClr val="tx1"/>
              </a:solidFill>
              <a:latin typeface="Karla" pitchFamily="2" charset="0"/>
              <a:ea typeface="Karla" pitchFamily="2" charset="0"/>
            </a:endParaRPr>
          </a:p>
          <a:p>
            <a:pPr lvl="0"/>
            <a:r>
              <a:rPr lang="fi-FI" sz="1800" dirty="0">
                <a:solidFill>
                  <a:schemeClr val="tx1"/>
                </a:solidFill>
                <a:latin typeface="Karla" pitchFamily="2" charset="0"/>
                <a:ea typeface="Karla" pitchFamily="2" charset="0"/>
              </a:rPr>
              <a:t>Custom development</a:t>
            </a:r>
          </a:p>
          <a:p>
            <a:pPr lvl="0"/>
            <a:r>
              <a:rPr lang="fi-FI" sz="1800" dirty="0">
                <a:solidFill>
                  <a:schemeClr val="tx1"/>
                </a:solidFill>
                <a:latin typeface="Karla" pitchFamily="2" charset="0"/>
                <a:ea typeface="Karla" pitchFamily="2" charset="0"/>
              </a:rPr>
              <a:t>Technical support</a:t>
            </a:r>
          </a:p>
          <a:p>
            <a:pPr lvl="0"/>
            <a:r>
              <a:rPr lang="fi-FI" sz="1800" dirty="0">
                <a:solidFill>
                  <a:schemeClr val="tx1"/>
                </a:solidFill>
                <a:latin typeface="Karla" pitchFamily="2" charset="0"/>
                <a:ea typeface="Karla" pitchFamily="2" charset="0"/>
              </a:rPr>
              <a:t>Consultation and API training</a:t>
            </a:r>
          </a:p>
        </p:txBody>
      </p:sp>
      <p:cxnSp>
        <p:nvCxnSpPr>
          <p:cNvPr id="4" name="Straight Connector 3"/>
          <p:cNvCxnSpPr/>
          <p:nvPr/>
        </p:nvCxnSpPr>
        <p:spPr>
          <a:xfrm>
            <a:off x="4125927" y="2419344"/>
            <a:ext cx="30606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558095" y="2419344"/>
            <a:ext cx="42148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2866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p:cNvSpPr txBox="1">
            <a:spLocks noGrp="1"/>
          </p:cNvSpPr>
          <p:nvPr>
            <p:ph type="title"/>
          </p:nvPr>
        </p:nvSpPr>
        <p:spPr>
          <a:xfrm>
            <a:off x="909640" y="379416"/>
            <a:ext cx="4948235" cy="1325559"/>
          </a:xfrm>
        </p:spPr>
        <p:txBody>
          <a:bodyPr>
            <a:normAutofit/>
          </a:bodyPr>
          <a:lstStyle/>
          <a:p>
            <a:pPr lvl="0"/>
            <a:r>
              <a:rPr lang="fi-FI" sz="2400" b="1" dirty="0" smtClean="0">
                <a:solidFill>
                  <a:srgbClr val="FF9D00"/>
                </a:solidFill>
                <a:latin typeface="Montserrat" panose="02000505000000020004" pitchFamily="2" charset="0"/>
              </a:rPr>
              <a:t>  MORE</a:t>
            </a:r>
            <a:r>
              <a:rPr lang="fi-FI" sz="2400" b="1" dirty="0" smtClean="0">
                <a:latin typeface="Montserrat" panose="02000505000000020004" pitchFamily="2" charset="0"/>
              </a:rPr>
              <a:t> </a:t>
            </a:r>
            <a:r>
              <a:rPr lang="fi-FI" sz="2400" b="1" dirty="0" smtClean="0">
                <a:latin typeface="Montserrat" panose="02000505000000020004" pitchFamily="2" charset="0"/>
              </a:rPr>
              <a:t>INFORMATION</a:t>
            </a:r>
            <a:endParaRPr lang="en-US" sz="2400" b="1" dirty="0">
              <a:solidFill>
                <a:schemeClr val="tx1"/>
              </a:solidFill>
              <a:latin typeface="Montserrat" panose="02000505000000020004" pitchFamily="2" charset="0"/>
            </a:endParaRPr>
          </a:p>
        </p:txBody>
      </p:sp>
      <p:sp>
        <p:nvSpPr>
          <p:cNvPr id="29" name="Content Placeholder 2"/>
          <p:cNvSpPr txBox="1">
            <a:spLocks noGrp="1"/>
          </p:cNvSpPr>
          <p:nvPr>
            <p:ph idx="1"/>
          </p:nvPr>
        </p:nvSpPr>
        <p:spPr>
          <a:xfrm>
            <a:off x="1181106" y="1939933"/>
            <a:ext cx="8648694" cy="3899986"/>
          </a:xfrm>
        </p:spPr>
        <p:txBody>
          <a:bodyPr>
            <a:normAutofit/>
          </a:bodyPr>
          <a:lstStyle/>
          <a:p>
            <a:pPr marL="0" lvl="0" indent="0">
              <a:buNone/>
            </a:pPr>
            <a:r>
              <a:rPr lang="fi-FI" sz="2400" dirty="0">
                <a:latin typeface="Montserrat" panose="02000505000000020004" pitchFamily="2" charset="0"/>
                <a:ea typeface="Karla" pitchFamily="2" charset="0"/>
              </a:rPr>
              <a:t>https://apinf.io</a:t>
            </a:r>
            <a:r>
              <a:rPr lang="fi-FI" sz="2400" dirty="0" smtClean="0">
                <a:latin typeface="Montserrat" panose="02000505000000020004" pitchFamily="2" charset="0"/>
                <a:ea typeface="Karla" pitchFamily="2" charset="0"/>
              </a:rPr>
              <a:t>/</a:t>
            </a:r>
          </a:p>
          <a:p>
            <a:pPr marL="0" lvl="0" indent="0">
              <a:buNone/>
            </a:pPr>
            <a:r>
              <a:rPr lang="fi-FI" sz="2400" dirty="0">
                <a:latin typeface="Montserrat" panose="02000505000000020004" pitchFamily="2" charset="0"/>
                <a:ea typeface="Karla" pitchFamily="2" charset="0"/>
              </a:rPr>
              <a:t>http://community.apinf.io/</a:t>
            </a:r>
            <a:endParaRPr lang="fi-FI" sz="2400" dirty="0" smtClean="0">
              <a:latin typeface="Montserrat" panose="02000505000000020004" pitchFamily="2" charset="0"/>
              <a:ea typeface="Karla" pitchFamily="2" charset="0"/>
            </a:endParaRPr>
          </a:p>
          <a:p>
            <a:pPr marL="0" lvl="0" indent="0">
              <a:buNone/>
            </a:pPr>
            <a:r>
              <a:rPr lang="fi-FI" sz="2400" dirty="0" smtClean="0">
                <a:latin typeface="Montserrat" panose="02000505000000020004" pitchFamily="2" charset="0"/>
                <a:ea typeface="Karla" pitchFamily="2" charset="0"/>
              </a:rPr>
              <a:t>https</a:t>
            </a:r>
            <a:r>
              <a:rPr lang="fi-FI" sz="2400" dirty="0" smtClean="0">
                <a:latin typeface="Montserrat" panose="02000505000000020004" pitchFamily="2" charset="0"/>
                <a:ea typeface="Karla" pitchFamily="2" charset="0"/>
              </a:rPr>
              <a:t>://www.facebook.com/APInf.io</a:t>
            </a:r>
          </a:p>
          <a:p>
            <a:pPr marL="0" lvl="0" indent="0">
              <a:buNone/>
            </a:pPr>
            <a:r>
              <a:rPr lang="fi-FI" sz="2400" dirty="0" smtClean="0">
                <a:latin typeface="Montserrat" panose="02000505000000020004" pitchFamily="2" charset="0"/>
                <a:ea typeface="Karla" pitchFamily="2" charset="0"/>
              </a:rPr>
              <a:t>https://twitter.com/APInf_io</a:t>
            </a:r>
          </a:p>
          <a:p>
            <a:pPr marL="0" lvl="0" indent="0">
              <a:buNone/>
            </a:pPr>
            <a:r>
              <a:rPr lang="fi-FI" sz="2400" dirty="0" smtClean="0">
                <a:latin typeface="Montserrat" panose="02000505000000020004" pitchFamily="2" charset="0"/>
                <a:ea typeface="Karla" pitchFamily="2" charset="0"/>
              </a:rPr>
              <a:t>https://github.com/apinf/api-umbrella-dashboard</a:t>
            </a:r>
          </a:p>
          <a:p>
            <a:pPr marL="0" lvl="0" indent="0">
              <a:buNone/>
            </a:pPr>
            <a:r>
              <a:rPr lang="fi-FI" sz="2400" dirty="0">
                <a:latin typeface="Montserrat" panose="02000505000000020004" pitchFamily="2" charset="0"/>
                <a:ea typeface="Karla" pitchFamily="2" charset="0"/>
              </a:rPr>
              <a:t>https://</a:t>
            </a:r>
            <a:r>
              <a:rPr lang="fi-FI" sz="2400" dirty="0" smtClean="0">
                <a:latin typeface="Montserrat" panose="02000505000000020004" pitchFamily="2" charset="0"/>
                <a:ea typeface="Karla" pitchFamily="2" charset="0"/>
              </a:rPr>
              <a:t>github.com/apinf/docs</a:t>
            </a:r>
          </a:p>
          <a:p>
            <a:pPr marL="0" lvl="0" indent="0">
              <a:buNone/>
            </a:pPr>
            <a:endParaRPr lang="fi-FI" sz="2400" dirty="0" smtClean="0">
              <a:latin typeface="Montserrat" panose="02000505000000020004" pitchFamily="2" charset="0"/>
              <a:ea typeface="Karla" pitchFamily="2" charset="0"/>
            </a:endParaRPr>
          </a:p>
        </p:txBody>
      </p:sp>
    </p:spTree>
    <p:extLst>
      <p:ext uri="{BB962C8B-B14F-4D97-AF65-F5344CB8AC3E}">
        <p14:creationId xmlns:p14="http://schemas.microsoft.com/office/powerpoint/2010/main" val="16256987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solidFill>
                  <a:schemeClr val="bg1"/>
                </a:solidFill>
                <a:latin typeface="Montserrat" panose="02000505000000020004" pitchFamily="2" charset="0"/>
              </a:rPr>
              <a:t>THANKS!</a:t>
            </a:r>
            <a:r>
              <a:rPr lang="fi-FI" dirty="0" smtClean="0">
                <a:latin typeface="Montserrat" panose="02000505000000020004" pitchFamily="2" charset="0"/>
              </a:rPr>
              <a:t/>
            </a:r>
            <a:br>
              <a:rPr lang="fi-FI" dirty="0" smtClean="0">
                <a:latin typeface="Montserrat" panose="02000505000000020004" pitchFamily="2" charset="0"/>
              </a:rPr>
            </a:br>
            <a:r>
              <a:rPr lang="fi-FI" sz="4400" dirty="0" smtClean="0">
                <a:solidFill>
                  <a:srgbClr val="03A9F4"/>
                </a:solidFill>
                <a:latin typeface="Montserrat" panose="02000505000000020004" pitchFamily="2" charset="0"/>
              </a:rPr>
              <a:t>Any questions?</a:t>
            </a:r>
            <a:endParaRPr lang="en-US" dirty="0">
              <a:solidFill>
                <a:srgbClr val="03A9F4"/>
              </a:solidFill>
              <a:latin typeface="Montserrat" panose="02000505000000020004" pitchFamily="2" charset="0"/>
            </a:endParaRPr>
          </a:p>
        </p:txBody>
      </p:sp>
      <p:sp>
        <p:nvSpPr>
          <p:cNvPr id="3" name="Text Placeholder 2"/>
          <p:cNvSpPr>
            <a:spLocks noGrp="1"/>
          </p:cNvSpPr>
          <p:nvPr>
            <p:ph type="body" idx="1"/>
          </p:nvPr>
        </p:nvSpPr>
        <p:spPr/>
        <p:txBody>
          <a:bodyPr anchor="b"/>
          <a:lstStyle/>
          <a:p>
            <a:r>
              <a:rPr lang="fi-FI" dirty="0">
                <a:solidFill>
                  <a:schemeClr val="bg1"/>
                </a:solidFill>
              </a:rPr>
              <a:t>C</a:t>
            </a:r>
            <a:r>
              <a:rPr lang="fi-FI" dirty="0" smtClean="0">
                <a:solidFill>
                  <a:schemeClr val="bg1"/>
                </a:solidFill>
              </a:rPr>
              <a:t>ontact me at taija.bjorklund@apinf.io</a:t>
            </a:r>
          </a:p>
        </p:txBody>
      </p:sp>
      <p:cxnSp>
        <p:nvCxnSpPr>
          <p:cNvPr id="7" name="Straight Connector 6"/>
          <p:cNvCxnSpPr/>
          <p:nvPr/>
        </p:nvCxnSpPr>
        <p:spPr>
          <a:xfrm>
            <a:off x="831850" y="5100638"/>
            <a:ext cx="795496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71382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43905"/>
            <a:ext cx="12301538" cy="8101740"/>
          </a:xfrm>
          <a:prstGeom prst="rect">
            <a:avLst/>
          </a:prstGeom>
        </p:spPr>
      </p:pic>
    </p:spTree>
    <p:extLst>
      <p:ext uri="{BB962C8B-B14F-4D97-AF65-F5344CB8AC3E}">
        <p14:creationId xmlns:p14="http://schemas.microsoft.com/office/powerpoint/2010/main" val="16407514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03A9F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24167" y="4137243"/>
            <a:ext cx="6026426" cy="1325563"/>
          </a:xfrm>
          <a:noFill/>
        </p:spPr>
        <p:txBody>
          <a:bodyPr/>
          <a:lstStyle/>
          <a:p>
            <a:r>
              <a:rPr lang="fi-FI" dirty="0" smtClean="0">
                <a:solidFill>
                  <a:schemeClr val="bg1"/>
                </a:solidFill>
                <a:latin typeface="Montserrat" panose="02000505000000020004" pitchFamily="2" charset="0"/>
              </a:rPr>
              <a:t>API </a:t>
            </a:r>
            <a:r>
              <a:rPr lang="fi-FI" dirty="0" smtClean="0">
                <a:solidFill>
                  <a:schemeClr val="bg1"/>
                </a:solidFill>
                <a:latin typeface="Montserrat" panose="02000505000000020004" pitchFamily="2" charset="0"/>
              </a:rPr>
              <a:t>– the digital </a:t>
            </a:r>
            <a:r>
              <a:rPr lang="fi-FI" dirty="0" smtClean="0">
                <a:solidFill>
                  <a:schemeClr val="bg1"/>
                </a:solidFill>
                <a:latin typeface="Montserrat" panose="02000505000000020004" pitchFamily="2" charset="0"/>
              </a:rPr>
              <a:t>middle man</a:t>
            </a:r>
            <a:endParaRPr lang="en-US" dirty="0">
              <a:solidFill>
                <a:schemeClr val="bg1"/>
              </a:solidFill>
              <a:latin typeface="Montserrat" panose="02000505000000020004" pitchFamily="2"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2711" y="1717209"/>
            <a:ext cx="3224815" cy="2287369"/>
          </a:xfrm>
          <a:prstGeom prst="rect">
            <a:avLst/>
          </a:prstGeom>
        </p:spPr>
      </p:pic>
    </p:spTree>
    <p:extLst>
      <p:ext uri="{BB962C8B-B14F-4D97-AF65-F5344CB8AC3E}">
        <p14:creationId xmlns:p14="http://schemas.microsoft.com/office/powerpoint/2010/main" val="14625312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i-FI" sz="2400" dirty="0" smtClean="0">
                <a:latin typeface="Montserrat" panose="02000505000000020004" pitchFamily="2" charset="0"/>
              </a:rPr>
              <a:t> API </a:t>
            </a:r>
            <a:r>
              <a:rPr lang="fi-FI" sz="2400" dirty="0" smtClean="0">
                <a:solidFill>
                  <a:srgbClr val="FFC000"/>
                </a:solidFill>
                <a:latin typeface="Montserrat" panose="02000505000000020004" pitchFamily="2" charset="0"/>
              </a:rPr>
              <a:t>TYPES</a:t>
            </a:r>
            <a:endParaRPr lang="en-US" sz="2400" dirty="0">
              <a:solidFill>
                <a:srgbClr val="FFC000"/>
              </a:solidFill>
              <a:latin typeface="Montserrat" panose="02000505000000020004" pitchFamily="2" charset="0"/>
            </a:endParaRPr>
          </a:p>
        </p:txBody>
      </p:sp>
      <p:sp>
        <p:nvSpPr>
          <p:cNvPr id="4" name="Oval 3"/>
          <p:cNvSpPr/>
          <p:nvPr/>
        </p:nvSpPr>
        <p:spPr>
          <a:xfrm>
            <a:off x="942975" y="2128834"/>
            <a:ext cx="3314700" cy="31718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3200" dirty="0" smtClean="0">
                <a:solidFill>
                  <a:schemeClr val="tx1"/>
                </a:solidFill>
              </a:rPr>
              <a:t>OPEN API</a:t>
            </a:r>
            <a:endParaRPr lang="en-US" sz="3200" dirty="0">
              <a:solidFill>
                <a:schemeClr val="tx1"/>
              </a:solidFill>
            </a:endParaRPr>
          </a:p>
        </p:txBody>
      </p:sp>
      <p:sp>
        <p:nvSpPr>
          <p:cNvPr id="6" name="Oval 5"/>
          <p:cNvSpPr/>
          <p:nvPr/>
        </p:nvSpPr>
        <p:spPr>
          <a:xfrm>
            <a:off x="4486275" y="2128833"/>
            <a:ext cx="3314700" cy="3171825"/>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3200" dirty="0" smtClean="0"/>
              <a:t>PARTNER API</a:t>
            </a:r>
            <a:endParaRPr lang="en-US" sz="3200" dirty="0"/>
          </a:p>
        </p:txBody>
      </p:sp>
      <p:sp>
        <p:nvSpPr>
          <p:cNvPr id="7" name="Oval 6"/>
          <p:cNvSpPr/>
          <p:nvPr/>
        </p:nvSpPr>
        <p:spPr>
          <a:xfrm>
            <a:off x="8029575" y="2128832"/>
            <a:ext cx="3314700" cy="3171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3200" dirty="0" smtClean="0"/>
              <a:t>CLOSED API</a:t>
            </a:r>
            <a:endParaRPr lang="en-US" sz="3200" dirty="0"/>
          </a:p>
        </p:txBody>
      </p:sp>
      <p:sp>
        <p:nvSpPr>
          <p:cNvPr id="8" name="TextBox 7"/>
          <p:cNvSpPr txBox="1"/>
          <p:nvPr/>
        </p:nvSpPr>
        <p:spPr>
          <a:xfrm>
            <a:off x="1771642" y="5472107"/>
            <a:ext cx="2600325" cy="400110"/>
          </a:xfrm>
          <a:prstGeom prst="rect">
            <a:avLst/>
          </a:prstGeom>
          <a:noFill/>
        </p:spPr>
        <p:txBody>
          <a:bodyPr wrap="square" rtlCol="0">
            <a:spAutoFit/>
          </a:bodyPr>
          <a:lstStyle/>
          <a:p>
            <a:r>
              <a:rPr lang="fi-FI" sz="2000" dirty="0" smtClean="0">
                <a:latin typeface="Montserrat" panose="02000505000000020004" pitchFamily="2" charset="0"/>
              </a:rPr>
              <a:t>Innovation</a:t>
            </a:r>
            <a:endParaRPr lang="en-US" sz="2000" dirty="0">
              <a:latin typeface="Montserrat" panose="02000505000000020004" pitchFamily="2" charset="0"/>
            </a:endParaRPr>
          </a:p>
        </p:txBody>
      </p:sp>
      <p:sp>
        <p:nvSpPr>
          <p:cNvPr id="9" name="TextBox 8"/>
          <p:cNvSpPr txBox="1"/>
          <p:nvPr/>
        </p:nvSpPr>
        <p:spPr>
          <a:xfrm>
            <a:off x="5243513" y="5472107"/>
            <a:ext cx="2600325" cy="400110"/>
          </a:xfrm>
          <a:prstGeom prst="rect">
            <a:avLst/>
          </a:prstGeom>
          <a:noFill/>
        </p:spPr>
        <p:txBody>
          <a:bodyPr wrap="square" rtlCol="0">
            <a:spAutoFit/>
          </a:bodyPr>
          <a:lstStyle/>
          <a:p>
            <a:r>
              <a:rPr lang="fi-FI" sz="2000" dirty="0" smtClean="0">
                <a:latin typeface="Montserrat" panose="02000505000000020004" pitchFamily="2" charset="0"/>
              </a:rPr>
              <a:t>Cooperation</a:t>
            </a:r>
            <a:endParaRPr lang="en-US" sz="2000" dirty="0">
              <a:latin typeface="Montserrat" panose="02000505000000020004" pitchFamily="2" charset="0"/>
            </a:endParaRPr>
          </a:p>
        </p:txBody>
      </p:sp>
      <p:sp>
        <p:nvSpPr>
          <p:cNvPr id="10" name="TextBox 9"/>
          <p:cNvSpPr txBox="1"/>
          <p:nvPr/>
        </p:nvSpPr>
        <p:spPr>
          <a:xfrm>
            <a:off x="8729643" y="5472107"/>
            <a:ext cx="2600325" cy="400110"/>
          </a:xfrm>
          <a:prstGeom prst="rect">
            <a:avLst/>
          </a:prstGeom>
          <a:noFill/>
        </p:spPr>
        <p:txBody>
          <a:bodyPr wrap="square" rtlCol="0">
            <a:spAutoFit/>
          </a:bodyPr>
          <a:lstStyle/>
          <a:p>
            <a:r>
              <a:rPr lang="fi-FI" sz="2000" dirty="0" smtClean="0">
                <a:latin typeface="Montserrat" panose="02000505000000020004" pitchFamily="2" charset="0"/>
              </a:rPr>
              <a:t>Agility, control</a:t>
            </a:r>
            <a:endParaRPr lang="en-US" sz="2000" dirty="0">
              <a:latin typeface="Montserrat" panose="02000505000000020004" pitchFamily="2" charset="0"/>
            </a:endParaRPr>
          </a:p>
        </p:txBody>
      </p:sp>
    </p:spTree>
    <p:extLst>
      <p:ext uri="{BB962C8B-B14F-4D97-AF65-F5344CB8AC3E}">
        <p14:creationId xmlns:p14="http://schemas.microsoft.com/office/powerpoint/2010/main" val="3732777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8963" y="979496"/>
            <a:ext cx="4729162" cy="1325563"/>
          </a:xfrm>
        </p:spPr>
        <p:txBody>
          <a:bodyPr>
            <a:noAutofit/>
          </a:bodyPr>
          <a:lstStyle/>
          <a:p>
            <a:pPr algn="ctr"/>
            <a:r>
              <a:rPr lang="fi-FI" sz="19900" dirty="0" smtClean="0">
                <a:solidFill>
                  <a:srgbClr val="FFC000"/>
                </a:solidFill>
              </a:rPr>
              <a:t> ”</a:t>
            </a:r>
            <a:endParaRPr lang="en-US" sz="19900" dirty="0">
              <a:solidFill>
                <a:srgbClr val="FFC000"/>
              </a:solidFill>
            </a:endParaRPr>
          </a:p>
        </p:txBody>
      </p:sp>
      <p:sp>
        <p:nvSpPr>
          <p:cNvPr id="3" name="Content Placeholder 2"/>
          <p:cNvSpPr>
            <a:spLocks noGrp="1"/>
          </p:cNvSpPr>
          <p:nvPr>
            <p:ph idx="1"/>
          </p:nvPr>
        </p:nvSpPr>
        <p:spPr>
          <a:xfrm>
            <a:off x="2309813" y="2439988"/>
            <a:ext cx="7848600" cy="3389312"/>
          </a:xfrm>
        </p:spPr>
        <p:txBody>
          <a:bodyPr/>
          <a:lstStyle/>
          <a:p>
            <a:pPr marL="0" indent="0">
              <a:buNone/>
            </a:pPr>
            <a:r>
              <a:rPr lang="en-US" i="1" dirty="0" smtClean="0">
                <a:latin typeface="Montserrat" panose="02000505000000020004" pitchFamily="2" charset="0"/>
              </a:rPr>
              <a:t>What </a:t>
            </a:r>
            <a:r>
              <a:rPr lang="en-US" i="1" dirty="0" smtClean="0">
                <a:latin typeface="Montserrat" panose="02000505000000020004" pitchFamily="2" charset="0"/>
              </a:rPr>
              <a:t>is intriguing for us is to see what citizen-generated innovation can tell us about our data that we didn’t know, what incredible insights are embedded in our data that we didn’t know. What is the second, third, fourth, fifth use of this data</a:t>
            </a:r>
            <a:r>
              <a:rPr lang="en-US" i="1" dirty="0" smtClean="0">
                <a:latin typeface="Montserrat" panose="02000505000000020004" pitchFamily="2" charset="0"/>
              </a:rPr>
              <a:t>?</a:t>
            </a:r>
            <a:endParaRPr lang="fi-FI" i="1" dirty="0" smtClean="0">
              <a:latin typeface="Montserrat" panose="02000505000000020004" pitchFamily="2" charset="0"/>
            </a:endParaRPr>
          </a:p>
          <a:p>
            <a:pPr marL="0" indent="0">
              <a:buNone/>
            </a:pPr>
            <a:endParaRPr lang="fi-FI" i="1" dirty="0">
              <a:latin typeface="Montserrat" panose="02000505000000020004" pitchFamily="2" charset="0"/>
            </a:endParaRPr>
          </a:p>
          <a:p>
            <a:pPr marL="0" indent="0" algn="ctr">
              <a:buNone/>
            </a:pPr>
            <a:r>
              <a:rPr lang="fi-FI" sz="1000" dirty="0" smtClean="0">
                <a:latin typeface="Montserrat" panose="02000505000000020004" pitchFamily="2" charset="0"/>
              </a:rPr>
              <a:t>(http://www.programmableweb.com/news/nasa-launches-api-portal-to-encourage-use-data-sets/2015/05/26)</a:t>
            </a:r>
            <a:endParaRPr lang="en-US" sz="1000" dirty="0">
              <a:latin typeface="Montserrat" panose="02000505000000020004" pitchFamily="2" charset="0"/>
            </a:endParaRPr>
          </a:p>
        </p:txBody>
      </p:sp>
    </p:spTree>
    <p:extLst>
      <p:ext uri="{BB962C8B-B14F-4D97-AF65-F5344CB8AC3E}">
        <p14:creationId xmlns:p14="http://schemas.microsoft.com/office/powerpoint/2010/main" val="25399981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i-FI" sz="2400" dirty="0" smtClean="0"/>
              <a:t> USER </a:t>
            </a:r>
            <a:r>
              <a:rPr lang="fi-FI" sz="2400" dirty="0" smtClean="0">
                <a:solidFill>
                  <a:srgbClr val="FFC000"/>
                </a:solidFill>
              </a:rPr>
              <a:t>ROLES</a:t>
            </a:r>
            <a:endParaRPr lang="en-US" sz="2400" dirty="0">
              <a:solidFill>
                <a:srgbClr val="FFC000"/>
              </a:solidFill>
            </a:endParaRPr>
          </a:p>
        </p:txBody>
      </p:sp>
      <p:sp>
        <p:nvSpPr>
          <p:cNvPr id="4" name="TextBox 3"/>
          <p:cNvSpPr txBox="1"/>
          <p:nvPr/>
        </p:nvSpPr>
        <p:spPr>
          <a:xfrm>
            <a:off x="2309824" y="1847856"/>
            <a:ext cx="2476500" cy="369332"/>
          </a:xfrm>
          <a:prstGeom prst="rect">
            <a:avLst/>
          </a:prstGeom>
          <a:noFill/>
        </p:spPr>
        <p:txBody>
          <a:bodyPr wrap="square" rtlCol="0">
            <a:spAutoFit/>
          </a:bodyPr>
          <a:lstStyle/>
          <a:p>
            <a:r>
              <a:rPr lang="fi-FI" dirty="0" smtClean="0"/>
              <a:t>API OWNER / PROVIDER</a:t>
            </a:r>
            <a:endParaRPr lang="en-US" dirty="0"/>
          </a:p>
        </p:txBody>
      </p:sp>
      <p:sp>
        <p:nvSpPr>
          <p:cNvPr id="5" name="TextBox 4"/>
          <p:cNvSpPr txBox="1"/>
          <p:nvPr/>
        </p:nvSpPr>
        <p:spPr>
          <a:xfrm>
            <a:off x="6993212" y="1876432"/>
            <a:ext cx="2476500" cy="369332"/>
          </a:xfrm>
          <a:prstGeom prst="rect">
            <a:avLst/>
          </a:prstGeom>
          <a:noFill/>
        </p:spPr>
        <p:txBody>
          <a:bodyPr wrap="square" rtlCol="0">
            <a:spAutoFit/>
          </a:bodyPr>
          <a:lstStyle/>
          <a:p>
            <a:r>
              <a:rPr lang="fi-FI" dirty="0" smtClean="0"/>
              <a:t>API CONSUMER</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7413" y="2766463"/>
            <a:ext cx="7040882" cy="2662793"/>
          </a:xfrm>
          <a:prstGeom prst="rect">
            <a:avLst/>
          </a:prstGeom>
        </p:spPr>
      </p:pic>
      <p:sp>
        <p:nvSpPr>
          <p:cNvPr id="7" name="TextBox 6"/>
          <p:cNvSpPr txBox="1"/>
          <p:nvPr/>
        </p:nvSpPr>
        <p:spPr>
          <a:xfrm>
            <a:off x="2600309" y="5592714"/>
            <a:ext cx="2600325" cy="400110"/>
          </a:xfrm>
          <a:prstGeom prst="rect">
            <a:avLst/>
          </a:prstGeom>
          <a:noFill/>
        </p:spPr>
        <p:txBody>
          <a:bodyPr wrap="square" rtlCol="0">
            <a:spAutoFit/>
          </a:bodyPr>
          <a:lstStyle/>
          <a:p>
            <a:r>
              <a:rPr lang="fi-FI" sz="2000" dirty="0" smtClean="0">
                <a:latin typeface="Montserrat" panose="02000505000000020004" pitchFamily="2" charset="0"/>
              </a:rPr>
              <a:t>API manager</a:t>
            </a:r>
            <a:endParaRPr lang="en-US" sz="2000" dirty="0">
              <a:latin typeface="Montserrat" panose="02000505000000020004" pitchFamily="2" charset="0"/>
            </a:endParaRPr>
          </a:p>
        </p:txBody>
      </p:sp>
      <p:sp>
        <p:nvSpPr>
          <p:cNvPr id="8" name="TextBox 7"/>
          <p:cNvSpPr txBox="1"/>
          <p:nvPr/>
        </p:nvSpPr>
        <p:spPr>
          <a:xfrm>
            <a:off x="7200888" y="5578421"/>
            <a:ext cx="2600325" cy="400110"/>
          </a:xfrm>
          <a:prstGeom prst="rect">
            <a:avLst/>
          </a:prstGeom>
          <a:noFill/>
        </p:spPr>
        <p:txBody>
          <a:bodyPr wrap="square" rtlCol="0">
            <a:spAutoFit/>
          </a:bodyPr>
          <a:lstStyle/>
          <a:p>
            <a:r>
              <a:rPr lang="fi-FI" sz="2000" dirty="0" smtClean="0">
                <a:latin typeface="Montserrat" panose="02000505000000020004" pitchFamily="2" charset="0"/>
              </a:rPr>
              <a:t>Developer</a:t>
            </a:r>
            <a:endParaRPr lang="en-US" sz="2000" dirty="0">
              <a:latin typeface="Montserrat" panose="02000505000000020004" pitchFamily="2" charset="0"/>
            </a:endParaRPr>
          </a:p>
        </p:txBody>
      </p:sp>
    </p:spTree>
    <p:extLst>
      <p:ext uri="{BB962C8B-B14F-4D97-AF65-F5344CB8AC3E}">
        <p14:creationId xmlns:p14="http://schemas.microsoft.com/office/powerpoint/2010/main" val="28134276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i-FI" sz="2400" dirty="0" smtClean="0">
                <a:latin typeface="Montserrat" panose="02000505000000020004" pitchFamily="2" charset="0"/>
              </a:rPr>
              <a:t> </a:t>
            </a:r>
            <a:r>
              <a:rPr lang="fi-FI" sz="2400" dirty="0" smtClean="0">
                <a:solidFill>
                  <a:srgbClr val="FFC000"/>
                </a:solidFill>
                <a:latin typeface="Montserrat" panose="02000505000000020004" pitchFamily="2" charset="0"/>
              </a:rPr>
              <a:t>DEVELOPER</a:t>
            </a:r>
            <a:r>
              <a:rPr lang="fi-FI" sz="2400" dirty="0" smtClean="0">
                <a:latin typeface="Montserrat" panose="02000505000000020004" pitchFamily="2" charset="0"/>
              </a:rPr>
              <a:t> EXPERIENCE (DEX)</a:t>
            </a:r>
            <a:endParaRPr lang="en-US" sz="2400" dirty="0">
              <a:latin typeface="Montserrat" panose="02000505000000020004" pitchFamily="2" charset="0"/>
            </a:endParaRPr>
          </a:p>
        </p:txBody>
      </p:sp>
      <p:sp>
        <p:nvSpPr>
          <p:cNvPr id="3" name="Content Placeholder 2"/>
          <p:cNvSpPr>
            <a:spLocks noGrp="1"/>
          </p:cNvSpPr>
          <p:nvPr>
            <p:ph idx="1"/>
          </p:nvPr>
        </p:nvSpPr>
        <p:spPr>
          <a:xfrm>
            <a:off x="838200" y="1754185"/>
            <a:ext cx="10515600" cy="4351338"/>
          </a:xfrm>
        </p:spPr>
        <p:txBody>
          <a:bodyPr anchor="ctr">
            <a:normAutofit/>
          </a:bodyPr>
          <a:lstStyle/>
          <a:p>
            <a:pPr marL="0" indent="0" algn="ctr">
              <a:buNone/>
            </a:pPr>
            <a:r>
              <a:rPr lang="fi-FI" sz="16600" dirty="0" smtClean="0">
                <a:latin typeface="Montserrat" panose="02000505000000020004" pitchFamily="2" charset="0"/>
              </a:rPr>
              <a:t>3:30:3</a:t>
            </a:r>
            <a:endParaRPr lang="en-US" sz="16600" dirty="0">
              <a:latin typeface="Montserrat" panose="02000505000000020004" pitchFamily="2" charset="0"/>
            </a:endParaRPr>
          </a:p>
        </p:txBody>
      </p:sp>
      <p:sp>
        <p:nvSpPr>
          <p:cNvPr id="5" name="TextBox 4"/>
          <p:cNvSpPr txBox="1"/>
          <p:nvPr/>
        </p:nvSpPr>
        <p:spPr>
          <a:xfrm>
            <a:off x="2828928" y="4772022"/>
            <a:ext cx="1543050" cy="369332"/>
          </a:xfrm>
          <a:prstGeom prst="rect">
            <a:avLst/>
          </a:prstGeom>
          <a:noFill/>
        </p:spPr>
        <p:txBody>
          <a:bodyPr wrap="square" rtlCol="0">
            <a:spAutoFit/>
          </a:bodyPr>
          <a:lstStyle/>
          <a:p>
            <a:r>
              <a:rPr lang="fi-FI" dirty="0" smtClean="0"/>
              <a:t>understand</a:t>
            </a:r>
            <a:endParaRPr lang="en-US" dirty="0"/>
          </a:p>
        </p:txBody>
      </p:sp>
      <p:sp>
        <p:nvSpPr>
          <p:cNvPr id="6" name="TextBox 5"/>
          <p:cNvSpPr txBox="1"/>
          <p:nvPr/>
        </p:nvSpPr>
        <p:spPr>
          <a:xfrm>
            <a:off x="5229228" y="4772022"/>
            <a:ext cx="1543050" cy="369332"/>
          </a:xfrm>
          <a:prstGeom prst="rect">
            <a:avLst/>
          </a:prstGeom>
          <a:noFill/>
        </p:spPr>
        <p:txBody>
          <a:bodyPr wrap="square" rtlCol="0">
            <a:spAutoFit/>
          </a:bodyPr>
          <a:lstStyle/>
          <a:p>
            <a:r>
              <a:rPr lang="fi-FI" dirty="0" smtClean="0"/>
              <a:t>find endpoint</a:t>
            </a:r>
            <a:endParaRPr lang="en-US" dirty="0"/>
          </a:p>
        </p:txBody>
      </p:sp>
      <p:sp>
        <p:nvSpPr>
          <p:cNvPr id="7" name="TextBox 6"/>
          <p:cNvSpPr txBox="1"/>
          <p:nvPr/>
        </p:nvSpPr>
        <p:spPr>
          <a:xfrm>
            <a:off x="7929559" y="4772022"/>
            <a:ext cx="1871663" cy="369332"/>
          </a:xfrm>
          <a:prstGeom prst="rect">
            <a:avLst/>
          </a:prstGeom>
          <a:noFill/>
        </p:spPr>
        <p:txBody>
          <a:bodyPr wrap="square" rtlCol="0">
            <a:spAutoFit/>
          </a:bodyPr>
          <a:lstStyle/>
          <a:p>
            <a:r>
              <a:rPr lang="fi-FI" dirty="0"/>
              <a:t>s</a:t>
            </a:r>
            <a:r>
              <a:rPr lang="fi-FI" dirty="0" smtClean="0"/>
              <a:t>tart consuming</a:t>
            </a:r>
            <a:endParaRPr lang="en-US" dirty="0"/>
          </a:p>
        </p:txBody>
      </p:sp>
    </p:spTree>
    <p:extLst>
      <p:ext uri="{BB962C8B-B14F-4D97-AF65-F5344CB8AC3E}">
        <p14:creationId xmlns:p14="http://schemas.microsoft.com/office/powerpoint/2010/main" val="1361984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rgbClr val="03A9F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normAutofit/>
          </a:bodyPr>
          <a:lstStyle/>
          <a:p>
            <a:r>
              <a:rPr lang="fi-FI" sz="2400" dirty="0" smtClean="0">
                <a:solidFill>
                  <a:schemeClr val="bg1"/>
                </a:solidFill>
                <a:latin typeface="Montserrat" panose="02000505000000020004" pitchFamily="2" charset="0"/>
              </a:rPr>
              <a:t>API </a:t>
            </a:r>
            <a:r>
              <a:rPr lang="fi-FI" sz="2400" dirty="0" smtClean="0">
                <a:solidFill>
                  <a:srgbClr val="FFC000"/>
                </a:solidFill>
                <a:latin typeface="Montserrat" panose="02000505000000020004" pitchFamily="2" charset="0"/>
              </a:rPr>
              <a:t>LIFECYCLE</a:t>
            </a:r>
            <a:endParaRPr lang="en-US" sz="2400" dirty="0">
              <a:solidFill>
                <a:srgbClr val="FFC000"/>
              </a:solidFill>
              <a:latin typeface="Montserrat" panose="02000505000000020004" pitchFamily="2" charset="0"/>
            </a:endParaRPr>
          </a:p>
        </p:txBody>
      </p:sp>
      <p:sp>
        <p:nvSpPr>
          <p:cNvPr id="5" name="Chevron 4"/>
          <p:cNvSpPr/>
          <p:nvPr/>
        </p:nvSpPr>
        <p:spPr>
          <a:xfrm>
            <a:off x="528630" y="2686054"/>
            <a:ext cx="2586037" cy="1171575"/>
          </a:xfrm>
          <a:prstGeom prst="chevron">
            <a:avLst/>
          </a:prstGeom>
          <a:noFill/>
          <a:ln w="2857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smtClean="0">
                <a:solidFill>
                  <a:schemeClr val="bg1"/>
                </a:solidFill>
                <a:latin typeface="Montserrat" panose="02000505000000020004" pitchFamily="2" charset="0"/>
              </a:rPr>
              <a:t>Design</a:t>
            </a:r>
            <a:endParaRPr lang="en-US" dirty="0">
              <a:solidFill>
                <a:schemeClr val="bg1"/>
              </a:solidFill>
              <a:latin typeface="Montserrat" panose="02000505000000020004" pitchFamily="2" charset="0"/>
            </a:endParaRPr>
          </a:p>
        </p:txBody>
      </p:sp>
      <p:sp>
        <p:nvSpPr>
          <p:cNvPr id="6" name="Chevron 5"/>
          <p:cNvSpPr/>
          <p:nvPr/>
        </p:nvSpPr>
        <p:spPr>
          <a:xfrm>
            <a:off x="2686043" y="2686054"/>
            <a:ext cx="2586037" cy="1171575"/>
          </a:xfrm>
          <a:prstGeom prst="chevron">
            <a:avLst/>
          </a:prstGeom>
          <a:noFill/>
          <a:ln w="285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smtClean="0">
                <a:solidFill>
                  <a:schemeClr val="bg1"/>
                </a:solidFill>
                <a:latin typeface="Montserrat" panose="02000505000000020004" pitchFamily="2" charset="0"/>
              </a:rPr>
              <a:t>Develop</a:t>
            </a:r>
            <a:endParaRPr lang="en-US" dirty="0">
              <a:solidFill>
                <a:schemeClr val="bg1"/>
              </a:solidFill>
              <a:latin typeface="Montserrat" panose="02000505000000020004" pitchFamily="2" charset="0"/>
            </a:endParaRPr>
          </a:p>
        </p:txBody>
      </p:sp>
      <p:sp>
        <p:nvSpPr>
          <p:cNvPr id="7" name="Chevron 6"/>
          <p:cNvSpPr/>
          <p:nvPr/>
        </p:nvSpPr>
        <p:spPr>
          <a:xfrm>
            <a:off x="4843456" y="2686054"/>
            <a:ext cx="2586037" cy="1171575"/>
          </a:xfrm>
          <a:prstGeom prst="chevron">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smtClean="0">
                <a:solidFill>
                  <a:schemeClr val="bg1"/>
                </a:solidFill>
                <a:latin typeface="Montserrat" panose="02000505000000020004" pitchFamily="2" charset="0"/>
              </a:rPr>
              <a:t>Deploy</a:t>
            </a:r>
            <a:endParaRPr lang="en-US" dirty="0">
              <a:solidFill>
                <a:schemeClr val="bg1"/>
              </a:solidFill>
              <a:latin typeface="Montserrat" panose="02000505000000020004" pitchFamily="2" charset="0"/>
            </a:endParaRPr>
          </a:p>
        </p:txBody>
      </p:sp>
      <p:sp>
        <p:nvSpPr>
          <p:cNvPr id="8" name="Chevron 7"/>
          <p:cNvSpPr/>
          <p:nvPr/>
        </p:nvSpPr>
        <p:spPr>
          <a:xfrm>
            <a:off x="7000869" y="2686054"/>
            <a:ext cx="2586037" cy="1171575"/>
          </a:xfrm>
          <a:prstGeom prst="chevron">
            <a:avLst/>
          </a:prstGeom>
          <a:noFill/>
          <a:ln w="285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smtClean="0">
                <a:solidFill>
                  <a:schemeClr val="bg1"/>
                </a:solidFill>
                <a:latin typeface="Montserrat" panose="02000505000000020004" pitchFamily="2" charset="0"/>
              </a:rPr>
              <a:t>Revision</a:t>
            </a:r>
            <a:endParaRPr lang="en-US" dirty="0">
              <a:solidFill>
                <a:schemeClr val="bg1"/>
              </a:solidFill>
              <a:latin typeface="Montserrat" panose="02000505000000020004" pitchFamily="2" charset="0"/>
            </a:endParaRPr>
          </a:p>
        </p:txBody>
      </p:sp>
      <p:sp>
        <p:nvSpPr>
          <p:cNvPr id="9" name="Chevron 8"/>
          <p:cNvSpPr/>
          <p:nvPr/>
        </p:nvSpPr>
        <p:spPr>
          <a:xfrm>
            <a:off x="9158282" y="2686054"/>
            <a:ext cx="2586037" cy="1171575"/>
          </a:xfrm>
          <a:prstGeom prst="chevron">
            <a:avLst/>
          </a:prstGeom>
          <a:noFill/>
          <a:ln w="2857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dirty="0" smtClean="0">
                <a:solidFill>
                  <a:schemeClr val="bg1"/>
                </a:solidFill>
                <a:latin typeface="Montserrat" panose="02000505000000020004" pitchFamily="2" charset="0"/>
              </a:rPr>
              <a:t>Retire</a:t>
            </a:r>
            <a:endParaRPr lang="en-US" dirty="0">
              <a:solidFill>
                <a:schemeClr val="bg1"/>
              </a:solidFill>
              <a:latin typeface="Montserrat" panose="02000505000000020004" pitchFamily="2" charset="0"/>
            </a:endParaRPr>
          </a:p>
        </p:txBody>
      </p:sp>
    </p:spTree>
    <p:extLst>
      <p:ext uri="{BB962C8B-B14F-4D97-AF65-F5344CB8AC3E}">
        <p14:creationId xmlns:p14="http://schemas.microsoft.com/office/powerpoint/2010/main" val="267523742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5565</TotalTime>
  <Words>886</Words>
  <Application>Microsoft Office PowerPoint</Application>
  <PresentationFormat>Widescreen</PresentationFormat>
  <Paragraphs>214</Paragraphs>
  <Slides>26</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Courier New</vt:lpstr>
      <vt:lpstr>Karla</vt:lpstr>
      <vt:lpstr>Montserrat</vt:lpstr>
      <vt:lpstr>Office Theme</vt:lpstr>
      <vt:lpstr>PowerPoint Presentation</vt:lpstr>
      <vt:lpstr> CENTURY OF DATA?</vt:lpstr>
      <vt:lpstr>PowerPoint Presentation</vt:lpstr>
      <vt:lpstr>API – the digital middle man</vt:lpstr>
      <vt:lpstr> API TYPES</vt:lpstr>
      <vt:lpstr> ”</vt:lpstr>
      <vt:lpstr> USER ROLES</vt:lpstr>
      <vt:lpstr> DEVELOPER EXPERIENCE (DEX)</vt:lpstr>
      <vt:lpstr>API LIFECYCLE</vt:lpstr>
      <vt:lpstr>API PROXY MODEL</vt:lpstr>
      <vt:lpstr>PowerPoint Presentation</vt:lpstr>
      <vt:lpstr> BENEFITS FOR THE API OWNER AND MANAGER</vt:lpstr>
      <vt:lpstr> BENEFITS FOR THE API CONSUMER</vt:lpstr>
      <vt:lpstr>TECHNOLOGIES IN APINF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OPTIONS</vt:lpstr>
      <vt:lpstr>  MORE INFORMATION</vt:lpstr>
      <vt:lpstr>THANKS! Any questions?</vt:lpstr>
    </vt:vector>
  </TitlesOfParts>
  <Company>Hewlett-Packard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Launch presentation</dc:title>
  <dc:creator>Taija Björklund</dc:creator>
  <cp:lastModifiedBy>Taija Björklund</cp:lastModifiedBy>
  <cp:revision>81</cp:revision>
  <dcterms:created xsi:type="dcterms:W3CDTF">2015-09-20T13:15:06Z</dcterms:created>
  <dcterms:modified xsi:type="dcterms:W3CDTF">2015-09-24T13:09:33Z</dcterms:modified>
</cp:coreProperties>
</file>